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86"/>
  </p:notesMasterIdLst>
  <p:handoutMasterIdLst>
    <p:handoutMasterId r:id="rId87"/>
  </p:handoutMasterIdLst>
  <p:sldIdLst>
    <p:sldId id="256" r:id="rId3"/>
    <p:sldId id="576" r:id="rId4"/>
    <p:sldId id="492" r:id="rId5"/>
    <p:sldId id="559" r:id="rId6"/>
    <p:sldId id="388" r:id="rId7"/>
    <p:sldId id="446" r:id="rId8"/>
    <p:sldId id="535" r:id="rId9"/>
    <p:sldId id="394" r:id="rId10"/>
    <p:sldId id="562" r:id="rId11"/>
    <p:sldId id="564" r:id="rId12"/>
    <p:sldId id="563" r:id="rId13"/>
    <p:sldId id="565" r:id="rId14"/>
    <p:sldId id="428" r:id="rId15"/>
    <p:sldId id="536" r:id="rId16"/>
    <p:sldId id="541" r:id="rId17"/>
    <p:sldId id="542" r:id="rId18"/>
    <p:sldId id="543" r:id="rId19"/>
    <p:sldId id="427" r:id="rId20"/>
    <p:sldId id="566" r:id="rId21"/>
    <p:sldId id="545" r:id="rId22"/>
    <p:sldId id="579" r:id="rId23"/>
    <p:sldId id="580" r:id="rId24"/>
    <p:sldId id="581" r:id="rId25"/>
    <p:sldId id="582" r:id="rId26"/>
    <p:sldId id="432" r:id="rId27"/>
    <p:sldId id="546" r:id="rId28"/>
    <p:sldId id="561" r:id="rId29"/>
    <p:sldId id="547" r:id="rId30"/>
    <p:sldId id="548" r:id="rId31"/>
    <p:sldId id="549" r:id="rId32"/>
    <p:sldId id="583" r:id="rId33"/>
    <p:sldId id="586" r:id="rId34"/>
    <p:sldId id="568" r:id="rId35"/>
    <p:sldId id="571" r:id="rId36"/>
    <p:sldId id="584" r:id="rId37"/>
    <p:sldId id="550" r:id="rId38"/>
    <p:sldId id="585" r:id="rId39"/>
    <p:sldId id="471" r:id="rId40"/>
    <p:sldId id="552" r:id="rId41"/>
    <p:sldId id="553" r:id="rId42"/>
    <p:sldId id="554" r:id="rId43"/>
    <p:sldId id="472" r:id="rId44"/>
    <p:sldId id="555" r:id="rId45"/>
    <p:sldId id="556" r:id="rId46"/>
    <p:sldId id="537" r:id="rId47"/>
    <p:sldId id="438" r:id="rId48"/>
    <p:sldId id="439" r:id="rId49"/>
    <p:sldId id="440" r:id="rId50"/>
    <p:sldId id="441" r:id="rId51"/>
    <p:sldId id="406" r:id="rId52"/>
    <p:sldId id="445" r:id="rId53"/>
    <p:sldId id="407" r:id="rId54"/>
    <p:sldId id="451" r:id="rId55"/>
    <p:sldId id="452" r:id="rId56"/>
    <p:sldId id="453" r:id="rId57"/>
    <p:sldId id="572" r:id="rId58"/>
    <p:sldId id="574" r:id="rId59"/>
    <p:sldId id="575" r:id="rId60"/>
    <p:sldId id="415" r:id="rId61"/>
    <p:sldId id="573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455" r:id="rId71"/>
    <p:sldId id="456" r:id="rId72"/>
    <p:sldId id="457" r:id="rId73"/>
    <p:sldId id="458" r:id="rId74"/>
    <p:sldId id="459" r:id="rId75"/>
    <p:sldId id="460" r:id="rId76"/>
    <p:sldId id="461" r:id="rId77"/>
    <p:sldId id="462" r:id="rId78"/>
    <p:sldId id="464" r:id="rId79"/>
    <p:sldId id="465" r:id="rId80"/>
    <p:sldId id="466" r:id="rId81"/>
    <p:sldId id="467" r:id="rId82"/>
    <p:sldId id="468" r:id="rId83"/>
    <p:sldId id="558" r:id="rId84"/>
    <p:sldId id="463" r:id="rId85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8"/>
    <p:restoredTop sz="89196"/>
  </p:normalViewPr>
  <p:slideViewPr>
    <p:cSldViewPr snapToGrid="0" snapToObjects="1">
      <p:cViewPr varScale="1">
        <p:scale>
          <a:sx n="105" d="100"/>
          <a:sy n="105" d="100"/>
        </p:scale>
        <p:origin x="224" y="227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93-9647-BD06-FF613FA59F65}"/>
              </c:ext>
            </c:extLst>
          </c:dPt>
          <c:cat>
            <c:strRef>
              <c:f>Sheet1!$A$2:$A$8</c:f>
              <c:strCache>
                <c:ptCount val="7"/>
                <c:pt idx="0">
                  <c:v>2010 (NEC America)</c:v>
                </c:pt>
                <c:pt idx="1">
                  <c:v>2011 (Xerox)</c:v>
                </c:pt>
                <c:pt idx="2">
                  <c:v>2012 (AlexNet)</c:v>
                </c:pt>
                <c:pt idx="3">
                  <c:v>2013 (Clarifi)</c:v>
                </c:pt>
                <c:pt idx="4">
                  <c:v>2014 (GoogleNet)</c:v>
                </c:pt>
                <c:pt idx="5">
                  <c:v>Human</c:v>
                </c:pt>
                <c:pt idx="6">
                  <c:v>2015 (ResNet)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6.7</c:v>
                </c:pt>
                <c:pt idx="5">
                  <c:v>5.0999999999999996</c:v>
                </c:pt>
                <c:pt idx="6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3-9647-BD06-FF613FA59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470144"/>
        <c:axId val="1866484880"/>
      </c:barChart>
      <c:catAx>
        <c:axId val="18674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484880"/>
        <c:crosses val="autoZero"/>
        <c:auto val="1"/>
        <c:lblAlgn val="ctr"/>
        <c:lblOffset val="100"/>
        <c:noMultiLvlLbl val="0"/>
      </c:catAx>
      <c:valAx>
        <c:axId val="186648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7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10/23/18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809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9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97315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4554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72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 -\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{1}{n}\sum_{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=1}^n  \left(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-\sigma\left(\phi(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)^T\theta\right) \right) \phi(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408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740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0235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77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3607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176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805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01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3638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98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96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796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/ (1-A) = b</a:t>
            </a:r>
          </a:p>
          <a:p>
            <a:r>
              <a:rPr lang="en-US" dirty="0"/>
              <a:t>A = b - </a:t>
            </a:r>
            <a:r>
              <a:rPr lang="en-US" dirty="0" err="1"/>
              <a:t>bA</a:t>
            </a:r>
            <a:endParaRPr lang="en-US" dirty="0"/>
          </a:p>
          <a:p>
            <a:r>
              <a:rPr lang="en-US" dirty="0"/>
              <a:t>A(1 +b) = b</a:t>
            </a:r>
          </a:p>
          <a:p>
            <a:r>
              <a:rPr lang="en-US" dirty="0"/>
              <a:t>A = b/ (1+b)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238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109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34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525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595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10/23/18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10/23/18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0.emf"/><Relationship Id="rId5" Type="http://schemas.openxmlformats.org/officeDocument/2006/relationships/image" Target="../media/image35.emf"/><Relationship Id="rId10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18.emf"/><Relationship Id="rId3" Type="http://schemas.openxmlformats.org/officeDocument/2006/relationships/image" Target="../media/image23.emf"/><Relationship Id="rId7" Type="http://schemas.openxmlformats.org/officeDocument/2006/relationships/image" Target="../media/image37.emf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25.emf"/><Relationship Id="rId5" Type="http://schemas.openxmlformats.org/officeDocument/2006/relationships/image" Target="../media/image35.emf"/><Relationship Id="rId10" Type="http://schemas.openxmlformats.org/officeDocument/2006/relationships/image" Target="../media/image41.emf"/><Relationship Id="rId4" Type="http://schemas.openxmlformats.org/officeDocument/2006/relationships/image" Target="../media/image24.emf"/><Relationship Id="rId9" Type="http://schemas.openxmlformats.org/officeDocument/2006/relationships/image" Target="../media/image39.emf"/><Relationship Id="rId1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(null)"/><Relationship Id="rId4" Type="http://schemas.openxmlformats.org/officeDocument/2006/relationships/image" Target="../media/image43.(null)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tif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(null)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20.emf"/><Relationship Id="rId7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64.emf"/><Relationship Id="rId18" Type="http://schemas.openxmlformats.org/officeDocument/2006/relationships/image" Target="../media/image69.emf"/><Relationship Id="rId3" Type="http://schemas.openxmlformats.org/officeDocument/2006/relationships/image" Target="../media/image20.emf"/><Relationship Id="rId7" Type="http://schemas.openxmlformats.org/officeDocument/2006/relationships/image" Target="../media/image57.emf"/><Relationship Id="rId12" Type="http://schemas.openxmlformats.org/officeDocument/2006/relationships/image" Target="../media/image63.emf"/><Relationship Id="rId17" Type="http://schemas.openxmlformats.org/officeDocument/2006/relationships/image" Target="../media/image68.emf"/><Relationship Id="rId2" Type="http://schemas.openxmlformats.org/officeDocument/2006/relationships/image" Target="../media/image58.emf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11" Type="http://schemas.openxmlformats.org/officeDocument/2006/relationships/image" Target="../media/image62.emf"/><Relationship Id="rId5" Type="http://schemas.openxmlformats.org/officeDocument/2006/relationships/image" Target="../media/image46.emf"/><Relationship Id="rId15" Type="http://schemas.openxmlformats.org/officeDocument/2006/relationships/image" Target="../media/image66.emf"/><Relationship Id="rId10" Type="http://schemas.openxmlformats.org/officeDocument/2006/relationships/image" Target="../media/image61.emf"/><Relationship Id="rId4" Type="http://schemas.openxmlformats.org/officeDocument/2006/relationships/image" Target="../media/image45.emf"/><Relationship Id="rId9" Type="http://schemas.openxmlformats.org/officeDocument/2006/relationships/image" Target="../media/image60.emf"/><Relationship Id="rId14" Type="http://schemas.openxmlformats.org/officeDocument/2006/relationships/image" Target="../media/image6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image" Target="../media/image66.emf"/><Relationship Id="rId3" Type="http://schemas.openxmlformats.org/officeDocument/2006/relationships/image" Target="../media/image68.emf"/><Relationship Id="rId7" Type="http://schemas.openxmlformats.org/officeDocument/2006/relationships/image" Target="../media/image46.emf"/><Relationship Id="rId12" Type="http://schemas.openxmlformats.org/officeDocument/2006/relationships/image" Target="../media/image65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63.emf"/><Relationship Id="rId5" Type="http://schemas.openxmlformats.org/officeDocument/2006/relationships/image" Target="../media/image20.emf"/><Relationship Id="rId15" Type="http://schemas.openxmlformats.org/officeDocument/2006/relationships/image" Target="../media/image70.emf"/><Relationship Id="rId10" Type="http://schemas.openxmlformats.org/officeDocument/2006/relationships/image" Target="../media/image59.emf"/><Relationship Id="rId4" Type="http://schemas.openxmlformats.org/officeDocument/2006/relationships/image" Target="../media/image58.emf"/><Relationship Id="rId9" Type="http://schemas.openxmlformats.org/officeDocument/2006/relationships/image" Target="../media/image57.emf"/><Relationship Id="rId14" Type="http://schemas.openxmlformats.org/officeDocument/2006/relationships/image" Target="../media/image6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58.emf"/><Relationship Id="rId7" Type="http://schemas.openxmlformats.org/officeDocument/2006/relationships/image" Target="../media/image7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emf"/><Relationship Id="rId11" Type="http://schemas.openxmlformats.org/officeDocument/2006/relationships/image" Target="../media/image80.emf"/><Relationship Id="rId5" Type="http://schemas.openxmlformats.org/officeDocument/2006/relationships/image" Target="../media/image75.emf"/><Relationship Id="rId10" Type="http://schemas.openxmlformats.org/officeDocument/2006/relationships/image" Target="../media/image19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3.emf"/><Relationship Id="rId7" Type="http://schemas.openxmlformats.org/officeDocument/2006/relationships/image" Target="../media/image19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emf"/><Relationship Id="rId5" Type="http://schemas.openxmlformats.org/officeDocument/2006/relationships/image" Target="../media/image79.emf"/><Relationship Id="rId4" Type="http://schemas.openxmlformats.org/officeDocument/2006/relationships/image" Target="../media/image7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72.emf"/><Relationship Id="rId18" Type="http://schemas.openxmlformats.org/officeDocument/2006/relationships/image" Target="../media/image80.emf"/><Relationship Id="rId3" Type="http://schemas.openxmlformats.org/officeDocument/2006/relationships/image" Target="../media/image81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17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74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7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80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79.emf"/><Relationship Id="rId5" Type="http://schemas.openxmlformats.org/officeDocument/2006/relationships/image" Target="../media/image84.emf"/><Relationship Id="rId10" Type="http://schemas.openxmlformats.org/officeDocument/2006/relationships/image" Target="../media/image74.emf"/><Relationship Id="rId4" Type="http://schemas.openxmlformats.org/officeDocument/2006/relationships/image" Target="../media/image83.emf"/><Relationship Id="rId9" Type="http://schemas.openxmlformats.org/officeDocument/2006/relationships/image" Target="../media/image7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73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7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11" Type="http://schemas.openxmlformats.org/officeDocument/2006/relationships/image" Target="../media/image88.emf"/><Relationship Id="rId5" Type="http://schemas.openxmlformats.org/officeDocument/2006/relationships/image" Target="../media/image84.emf"/><Relationship Id="rId15" Type="http://schemas.openxmlformats.org/officeDocument/2006/relationships/image" Target="../media/image79.emf"/><Relationship Id="rId10" Type="http://schemas.openxmlformats.org/officeDocument/2006/relationships/image" Target="../media/image80.emf"/><Relationship Id="rId4" Type="http://schemas.openxmlformats.org/officeDocument/2006/relationships/image" Target="../media/image83.emf"/><Relationship Id="rId9" Type="http://schemas.openxmlformats.org/officeDocument/2006/relationships/image" Target="../media/image19.emf"/><Relationship Id="rId14" Type="http://schemas.openxmlformats.org/officeDocument/2006/relationships/image" Target="../media/image7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tif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7.emf"/><Relationship Id="rId7" Type="http://schemas.openxmlformats.org/officeDocument/2006/relationships/image" Target="../media/image50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92.(null)"/><Relationship Id="rId4" Type="http://schemas.openxmlformats.org/officeDocument/2006/relationships/image" Target="../media/image47.tiff"/><Relationship Id="rId9" Type="http://schemas.openxmlformats.org/officeDocument/2006/relationships/image" Target="../media/image9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94.tiff"/><Relationship Id="rId3" Type="http://schemas.openxmlformats.org/officeDocument/2006/relationships/image" Target="../media/image20.emf"/><Relationship Id="rId7" Type="http://schemas.openxmlformats.org/officeDocument/2006/relationships/image" Target="../media/image93.emf"/><Relationship Id="rId12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51.emf"/><Relationship Id="rId5" Type="http://schemas.openxmlformats.org/officeDocument/2006/relationships/image" Target="../media/image46.emf"/><Relationship Id="rId10" Type="http://schemas.openxmlformats.org/officeDocument/2006/relationships/image" Target="../media/image50.emf"/><Relationship Id="rId4" Type="http://schemas.openxmlformats.org/officeDocument/2006/relationships/image" Target="../media/image45.emf"/><Relationship Id="rId9" Type="http://schemas.openxmlformats.org/officeDocument/2006/relationships/image" Target="../media/image49.emf"/><Relationship Id="rId14" Type="http://schemas.openxmlformats.org/officeDocument/2006/relationships/image" Target="../media/image95.(null)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(null)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(null)"/><Relationship Id="rId4" Type="http://schemas.openxmlformats.org/officeDocument/2006/relationships/image" Target="../media/image44.(null)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10" Type="http://schemas.openxmlformats.org/officeDocument/2006/relationships/hyperlink" Target="http://bit.ly/ds100-sp18-cla" TargetMode="External"/><Relationship Id="rId4" Type="http://schemas.openxmlformats.org/officeDocument/2006/relationships/image" Target="../media/image99.emf"/><Relationship Id="rId9" Type="http://schemas.openxmlformats.org/officeDocument/2006/relationships/image" Target="../media/image8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Relationship Id="rId9" Type="http://schemas.openxmlformats.org/officeDocument/2006/relationships/image" Target="../media/image8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00.emf"/><Relationship Id="rId7" Type="http://schemas.openxmlformats.org/officeDocument/2006/relationships/image" Target="../media/image88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07.(null)"/><Relationship Id="rId5" Type="http://schemas.openxmlformats.org/officeDocument/2006/relationships/image" Target="../media/image102.emf"/><Relationship Id="rId10" Type="http://schemas.openxmlformats.org/officeDocument/2006/relationships/image" Target="../media/image106.emf"/><Relationship Id="rId4" Type="http://schemas.openxmlformats.org/officeDocument/2006/relationships/image" Target="../media/image101.emf"/><Relationship Id="rId9" Type="http://schemas.openxmlformats.org/officeDocument/2006/relationships/image" Target="../media/image10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0.emf"/><Relationship Id="rId7" Type="http://schemas.openxmlformats.org/officeDocument/2006/relationships/image" Target="../media/image88.emf"/><Relationship Id="rId12" Type="http://schemas.openxmlformats.org/officeDocument/2006/relationships/image" Target="../media/image111.(null)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10.emf"/><Relationship Id="rId5" Type="http://schemas.openxmlformats.org/officeDocument/2006/relationships/image" Target="../media/image102.emf"/><Relationship Id="rId10" Type="http://schemas.openxmlformats.org/officeDocument/2006/relationships/image" Target="../media/image109.emf"/><Relationship Id="rId4" Type="http://schemas.openxmlformats.org/officeDocument/2006/relationships/image" Target="../media/image101.emf"/><Relationship Id="rId9" Type="http://schemas.openxmlformats.org/officeDocument/2006/relationships/image" Target="../media/image10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0.emf"/><Relationship Id="rId7" Type="http://schemas.openxmlformats.org/officeDocument/2006/relationships/image" Target="../media/image88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12.(null)"/><Relationship Id="rId5" Type="http://schemas.openxmlformats.org/officeDocument/2006/relationships/image" Target="../media/image102.emf"/><Relationship Id="rId10" Type="http://schemas.openxmlformats.org/officeDocument/2006/relationships/image" Target="../media/image111.(null)"/><Relationship Id="rId4" Type="http://schemas.openxmlformats.org/officeDocument/2006/relationships/image" Target="../media/image101.emf"/><Relationship Id="rId9" Type="http://schemas.openxmlformats.org/officeDocument/2006/relationships/image" Target="../media/image11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(null)"/><Relationship Id="rId4" Type="http://schemas.openxmlformats.org/officeDocument/2006/relationships/image" Target="../media/image115.(null)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1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120.emf"/><Relationship Id="rId7" Type="http://schemas.openxmlformats.org/officeDocument/2006/relationships/image" Target="../media/image124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11" Type="http://schemas.openxmlformats.org/officeDocument/2006/relationships/image" Target="../media/image88.emf"/><Relationship Id="rId5" Type="http://schemas.openxmlformats.org/officeDocument/2006/relationships/image" Target="../media/image122.emf"/><Relationship Id="rId10" Type="http://schemas.openxmlformats.org/officeDocument/2006/relationships/image" Target="../media/image127.emf"/><Relationship Id="rId4" Type="http://schemas.openxmlformats.org/officeDocument/2006/relationships/image" Target="../media/image121.emf"/><Relationship Id="rId9" Type="http://schemas.openxmlformats.org/officeDocument/2006/relationships/image" Target="../media/image126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120.emf"/><Relationship Id="rId7" Type="http://schemas.openxmlformats.org/officeDocument/2006/relationships/image" Target="../media/image12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6.emf"/><Relationship Id="rId4" Type="http://schemas.openxmlformats.org/officeDocument/2006/relationships/image" Target="../media/image12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12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7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s100-sp18-sg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coates/coates_dltutorial_2013.pptx" TargetMode="External"/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231n.stanford.edu/syllabus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1.png"/><Relationship Id="rId7" Type="http://schemas.microsoft.com/office/2007/relationships/hdphoto" Target="../media/hdphoto3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54.png"/><Relationship Id="rId4" Type="http://schemas.openxmlformats.org/officeDocument/2006/relationships/image" Target="../media/image147.png"/><Relationship Id="rId9" Type="http://schemas.microsoft.com/office/2007/relationships/hdphoto" Target="../media/hdphoto4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157.em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6.emf"/><Relationship Id="rId5" Type="http://schemas.microsoft.com/office/2007/relationships/hdphoto" Target="../media/hdphoto3.wdp"/><Relationship Id="rId10" Type="http://schemas.openxmlformats.org/officeDocument/2006/relationships/image" Target="../media/image155.emf"/><Relationship Id="rId4" Type="http://schemas.openxmlformats.org/officeDocument/2006/relationships/image" Target="../media/image152.jpeg"/><Relationship Id="rId9" Type="http://schemas.microsoft.com/office/2007/relationships/hdphoto" Target="../media/hdphoto7.wdp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tiff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mnist/beginners" TargetMode="External"/><Relationship Id="rId2" Type="http://schemas.openxmlformats.org/officeDocument/2006/relationships/hyperlink" Target="https://ucbrise.github.io/cs294-rise-fa16/deep_lear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cs231n.github.io/optimization-1/" TargetMode="External"/><Relationship Id="rId4" Type="http://schemas.openxmlformats.org/officeDocument/2006/relationships/hyperlink" Target="http://cs231n.github.io/linear-classif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i="1" dirty="0"/>
              <a:t>Classification</a:t>
            </a:r>
            <a:br>
              <a:rPr lang="en-US" sz="5400" i="1" dirty="0"/>
            </a:br>
            <a:r>
              <a:rPr lang="en-US" sz="5400" i="1" dirty="0"/>
              <a:t>&amp; Logistic Regression</a:t>
            </a:r>
            <a:br>
              <a:rPr lang="en-US" sz="5400" i="1" dirty="0"/>
            </a:br>
            <a:r>
              <a:rPr lang="en-US" sz="4400" i="1" dirty="0"/>
              <a:t>&amp; maybe deep learning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3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20" y="1910239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90" y="2507139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355092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5191601"/>
            <a:ext cx="6680200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960" y="2259489"/>
            <a:ext cx="1435100" cy="49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332C5-9B3A-6A47-AA4F-142602E9E2A4}"/>
              </a:ext>
            </a:extLst>
          </p:cNvPr>
          <p:cNvSpPr txBox="1"/>
          <p:nvPr/>
        </p:nvSpPr>
        <p:spPr>
          <a:xfrm>
            <a:off x="918061" y="484632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</p:spTree>
    <p:extLst>
      <p:ext uri="{BB962C8B-B14F-4D97-AF65-F5344CB8AC3E}">
        <p14:creationId xmlns:p14="http://schemas.microsoft.com/office/powerpoint/2010/main" val="2297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4667885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3078321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2481421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1437640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233282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174369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421988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5343566"/>
            <a:ext cx="66167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960" y="-2729071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386910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749" y="2988867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126976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2504224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3670232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5065234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</p:spTree>
    <p:extLst>
      <p:ext uri="{BB962C8B-B14F-4D97-AF65-F5344CB8AC3E}">
        <p14:creationId xmlns:p14="http://schemas.microsoft.com/office/powerpoint/2010/main" val="181439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566457"/>
            <a:ext cx="10801350" cy="1325563"/>
          </a:xfrm>
        </p:spPr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-7976893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-7379993"/>
            <a:ext cx="292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9CCE-5934-1246-8120-1027DA8F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-6336212"/>
            <a:ext cx="52197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BFAD-FF43-874E-ACDD-C841DCA1E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20" y="-4665290"/>
            <a:ext cx="66802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31384-CD45-6344-A690-6BC6CB3D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-3154876"/>
            <a:ext cx="99060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7F16A-25A0-414C-B4E3-04A0F907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074" y="-678691"/>
            <a:ext cx="9575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4B07-9FF4-4141-9E21-7C490B817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444994"/>
            <a:ext cx="66167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53675-6EC9-4F41-8C8C-DB5C2F18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8399" y="2384252"/>
            <a:ext cx="6946900" cy="97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3BE84-28C1-B24F-9CEA-B339DF8EA6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5960" y="-7627643"/>
            <a:ext cx="1435100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9803-1167-CB41-9C25-FA8C3DF2787E}"/>
              </a:ext>
            </a:extLst>
          </p:cNvPr>
          <p:cNvSpPr txBox="1"/>
          <p:nvPr/>
        </p:nvSpPr>
        <p:spPr>
          <a:xfrm>
            <a:off x="790880" y="-5285482"/>
            <a:ext cx="39549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Taking the exponent of both sides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EBCAA-8B32-FA43-98D8-C4A1E8DDF8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749" y="-1909705"/>
            <a:ext cx="11760200" cy="55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0D44BE-AA36-A548-B7B0-F8F8B8DBF0FA}"/>
              </a:ext>
            </a:extLst>
          </p:cNvPr>
          <p:cNvSpPr txBox="1"/>
          <p:nvPr/>
        </p:nvSpPr>
        <p:spPr>
          <a:xfrm>
            <a:off x="790880" y="-3628811"/>
            <a:ext cx="10903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76459-98DF-5446-89F0-D76C024696C1}"/>
              </a:ext>
            </a:extLst>
          </p:cNvPr>
          <p:cNvSpPr txBox="1"/>
          <p:nvPr/>
        </p:nvSpPr>
        <p:spPr>
          <a:xfrm>
            <a:off x="787778" y="-2394348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Expanding terms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34839-73C3-D24F-8C3C-824074FF8C77}"/>
              </a:ext>
            </a:extLst>
          </p:cNvPr>
          <p:cNvSpPr txBox="1"/>
          <p:nvPr/>
        </p:nvSpPr>
        <p:spPr>
          <a:xfrm>
            <a:off x="788266" y="-1228340"/>
            <a:ext cx="3882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Collect terms on the other side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27F2D-9D07-4D4A-954F-085F0DD333A0}"/>
              </a:ext>
            </a:extLst>
          </p:cNvPr>
          <p:cNvSpPr txBox="1"/>
          <p:nvPr/>
        </p:nvSpPr>
        <p:spPr>
          <a:xfrm>
            <a:off x="787778" y="166662"/>
            <a:ext cx="2374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Solving for P(y=1|x)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766CB-A2F5-044F-A21A-34672C0E2553}"/>
              </a:ext>
            </a:extLst>
          </p:cNvPr>
          <p:cNvSpPr txBox="1"/>
          <p:nvPr/>
        </p:nvSpPr>
        <p:spPr>
          <a:xfrm>
            <a:off x="787778" y="1959428"/>
            <a:ext cx="61029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Dividing numerator and denominator by </a:t>
            </a:r>
            <a:r>
              <a:rPr lang="en-US" b="1" dirty="0" err="1">
                <a:solidFill>
                  <a:srgbClr val="7030A0"/>
                </a:solidFill>
              </a:rPr>
              <a:t>exp</a:t>
            </a:r>
            <a:r>
              <a:rPr lang="en-US" b="1" dirty="0">
                <a:solidFill>
                  <a:srgbClr val="7030A0"/>
                </a:solidFill>
              </a:rPr>
              <a:t>(𝜙(x</a:t>
            </a:r>
            <a:r>
              <a:rPr lang="en-US" b="1" baseline="-25000" dirty="0">
                <a:solidFill>
                  <a:srgbClr val="7030A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)</a:t>
            </a:r>
            <a:r>
              <a:rPr lang="en-US" b="1" baseline="30000" dirty="0" err="1">
                <a:solidFill>
                  <a:srgbClr val="7030A0"/>
                </a:solidFill>
              </a:rPr>
              <a:t>T</a:t>
            </a:r>
            <a:r>
              <a:rPr lang="en-US" b="1" dirty="0" err="1">
                <a:solidFill>
                  <a:srgbClr val="7030A0"/>
                </a:solidFill>
              </a:rPr>
              <a:t>θ</a:t>
            </a:r>
            <a:r>
              <a:rPr lang="en-US" b="1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E36CDF-8A7B-DF46-9E6B-76EF356E0B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749" y="3955351"/>
            <a:ext cx="2451100" cy="520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759E0-B839-B44C-AE93-1E5D1B809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5389" y="5196906"/>
            <a:ext cx="3747301" cy="101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F927-51CD-F241-B150-1CA4123DE48C}"/>
              </a:ext>
            </a:extLst>
          </p:cNvPr>
          <p:cNvSpPr txBox="1"/>
          <p:nvPr/>
        </p:nvSpPr>
        <p:spPr>
          <a:xfrm>
            <a:off x="5979041" y="4827574"/>
            <a:ext cx="116089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92430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75659"/>
            <a:ext cx="10801350" cy="1325563"/>
          </a:xfrm>
        </p:spPr>
        <p:txBody>
          <a:bodyPr/>
          <a:lstStyle/>
          <a:p>
            <a:r>
              <a:rPr lang="en-US" dirty="0"/>
              <a:t>The Logistic Regression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04322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1801222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030527"/>
            <a:ext cx="2565400" cy="546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663" y="2151877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2450" y="3394364"/>
            <a:ext cx="11027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5657" y="4664341"/>
            <a:ext cx="86677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/>
              <a:t>How do we fit the model to the data?</a:t>
            </a:r>
          </a:p>
        </p:txBody>
      </p:sp>
    </p:spTree>
    <p:extLst>
      <p:ext uri="{BB962C8B-B14F-4D97-AF65-F5344CB8AC3E}">
        <p14:creationId xmlns:p14="http://schemas.microsoft.com/office/powerpoint/2010/main" val="632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B3616-CC37-5944-897F-37163A8A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2636520"/>
            <a:ext cx="5778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16697-5EA4-C243-B269-31140559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188845"/>
            <a:ext cx="10801350" cy="1325563"/>
          </a:xfrm>
        </p:spPr>
        <p:txBody>
          <a:bodyPr/>
          <a:lstStyle/>
          <a:p>
            <a:r>
              <a:rPr lang="en-US" dirty="0"/>
              <a:t>Could we use the Squared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4BE7F-99ED-3A47-A28A-D2F744F9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230239"/>
            <a:ext cx="57785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EF8-33B5-D942-BC0C-FE706AD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3311"/>
            <a:ext cx="4999238" cy="344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D532-9ECE-7149-87C3-9C7B248D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053311"/>
            <a:ext cx="4999238" cy="3440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8F0365-DCB3-BB43-AD28-D709B724F92A}"/>
              </a:ext>
            </a:extLst>
          </p:cNvPr>
          <p:cNvSpPr txBox="1"/>
          <p:nvPr/>
        </p:nvSpPr>
        <p:spPr>
          <a:xfrm>
            <a:off x="2865120" y="2868645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A9045-FA7A-BD4F-95DD-6D2DDD7C9B6A}"/>
              </a:ext>
            </a:extLst>
          </p:cNvPr>
          <p:cNvSpPr txBox="1"/>
          <p:nvPr/>
        </p:nvSpPr>
        <p:spPr>
          <a:xfrm>
            <a:off x="7708148" y="2868645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5E52FD4E-923C-4A4F-A296-90F7EDF8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31133"/>
            <a:ext cx="10515600" cy="4717415"/>
          </a:xfrm>
        </p:spPr>
        <p:txBody>
          <a:bodyPr>
            <a:normAutofit/>
          </a:bodyPr>
          <a:lstStyle/>
          <a:p>
            <a:r>
              <a:rPr lang="en-US" dirty="0"/>
              <a:t>What about squared loss and the new model: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Tries to match probability with 0/1 labels.  </a:t>
            </a:r>
          </a:p>
          <a:p>
            <a:pPr lvl="1"/>
            <a:r>
              <a:rPr lang="en-US" dirty="0"/>
              <a:t>Occasionally used in some neural network applications</a:t>
            </a:r>
          </a:p>
          <a:p>
            <a:pPr lvl="1"/>
            <a:r>
              <a:rPr lang="en-US" b="1" dirty="0"/>
              <a:t>Non-convex! </a:t>
            </a:r>
          </a:p>
        </p:txBody>
      </p:sp>
    </p:spTree>
    <p:extLst>
      <p:ext uri="{BB962C8B-B14F-4D97-AF65-F5344CB8AC3E}">
        <p14:creationId xmlns:p14="http://schemas.microsoft.com/office/powerpoint/2010/main" val="66129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</a:t>
            </a:r>
            <a:br>
              <a:rPr lang="en-US" dirty="0"/>
            </a:br>
            <a:r>
              <a:rPr lang="en-US" dirty="0"/>
              <a:t>Cross Entropy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endParaRPr lang="en-US" dirty="0"/>
          </a:p>
          <a:p>
            <a:r>
              <a:rPr lang="en-US" dirty="0"/>
              <a:t>Example: (cute or not)?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F201-05C5-014F-8993-E9DF1FBA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98" y="3927246"/>
            <a:ext cx="2636157" cy="1482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0BAFE-E90A-3448-8446-16C94C87A6E8}"/>
              </a:ext>
            </a:extLst>
          </p:cNvPr>
          <p:cNvSpPr txBox="1"/>
          <p:nvPr/>
        </p:nvSpPr>
        <p:spPr>
          <a:xfrm>
            <a:off x="949327" y="4407055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25AD-7B9C-9241-AA25-D2A0E8BE2B30}"/>
              </a:ext>
            </a:extLst>
          </p:cNvPr>
          <p:cNvSpPr txBox="1"/>
          <p:nvPr/>
        </p:nvSpPr>
        <p:spPr>
          <a:xfrm>
            <a:off x="949327" y="5610822"/>
            <a:ext cx="21884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y = 1 “cute"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3131123-378F-6E41-8E48-54F42F147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04414"/>
              </p:ext>
            </p:extLst>
          </p:nvPr>
        </p:nvGraphicFramePr>
        <p:xfrm>
          <a:off x="5350516" y="3927246"/>
          <a:ext cx="6114411" cy="234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2768BFF-2DDA-704D-9367-9F9F10644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815" y="5415926"/>
            <a:ext cx="17018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9F27F-194D-7E48-A62E-DFEDD4C8E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62" y="5415926"/>
            <a:ext cx="17018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0918C-2485-BF45-8F06-55A69D1BC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162" y="4598326"/>
            <a:ext cx="15621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E3898-F1E7-D145-9058-08BF82721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15" y="4598326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788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provides a measure of difference between two distributions:</a:t>
            </a:r>
          </a:p>
          <a:p>
            <a:pPr lvl="1"/>
            <a:r>
              <a:rPr lang="en-US" dirty="0"/>
              <a:t>Difference between two discrete distributions P and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5FD92-5FF3-7A43-9C53-A2CD25586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4922157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926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9013F7-2CDC-B64A-9D16-19B84C43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3BDD-43DC-EE42-88BA-C7DD2124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CD2-1AF9-2C40-A722-E749EF63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4" y="2973646"/>
            <a:ext cx="5366385" cy="3688081"/>
          </a:xfrm>
        </p:spPr>
        <p:txBody>
          <a:bodyPr>
            <a:normAutofit/>
          </a:bodyPr>
          <a:lstStyle/>
          <a:p>
            <a:r>
              <a:rPr lang="en-US" sz="2400" dirty="0"/>
              <a:t>The average log difference between P and Q weighted by P</a:t>
            </a:r>
          </a:p>
          <a:p>
            <a:r>
              <a:rPr lang="en-US" sz="2400" dirty="0"/>
              <a:t>Does not penalize mismatch for rare events with respect to P</a:t>
            </a:r>
          </a:p>
          <a:p>
            <a:r>
              <a:rPr lang="en-US" sz="2400" dirty="0"/>
              <a:t>Note that it is not symmetric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89902F-2D0A-2A42-908F-F1B486E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49" y="1494790"/>
            <a:ext cx="6210667" cy="468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09BCD-0AEE-3540-BDAF-502CF7E013AC}"/>
              </a:ext>
            </a:extLst>
          </p:cNvPr>
          <p:cNvSpPr txBox="1"/>
          <p:nvPr/>
        </p:nvSpPr>
        <p:spPr>
          <a:xfrm>
            <a:off x="10352314" y="1640958"/>
            <a:ext cx="16017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4BEBC-3D34-1F4B-A12B-EBD297BF109D}"/>
              </a:ext>
            </a:extLst>
          </p:cNvPr>
          <p:cNvSpPr txBox="1"/>
          <p:nvPr/>
        </p:nvSpPr>
        <p:spPr>
          <a:xfrm>
            <a:off x="10352313" y="3169919"/>
            <a:ext cx="16658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CD8FA-F699-2844-A847-160766A6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18" y="5784735"/>
            <a:ext cx="3429000" cy="39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BFBD4-475B-1E41-B441-A4A25FB9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88" y="1723487"/>
            <a:ext cx="4756232" cy="9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6" y="4438918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4026058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7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1" y="5333093"/>
            <a:ext cx="6464300" cy="46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87474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1382524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single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data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Average KL Divergence for all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751698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675498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542148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1230769"/>
            <a:ext cx="10502900" cy="1346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5139" y="817909"/>
            <a:ext cx="3908825" cy="646331"/>
            <a:chOff x="4705139" y="4026058"/>
            <a:chExt cx="3908825" cy="646331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05139" y="4026058"/>
              <a:ext cx="72167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627" y="4028698"/>
              <a:ext cx="310533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1327" y="4611473"/>
            <a:ext cx="6990429" cy="565582"/>
            <a:chOff x="4225926" y="4624682"/>
            <a:chExt cx="6990429" cy="565582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7464008" y="1437917"/>
              <a:ext cx="514265" cy="69904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471" y="4624682"/>
              <a:ext cx="31758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Log(a/b) = Log(a) </a:t>
              </a:r>
              <a:r>
                <a:rPr lang="mr-IN" dirty="0">
                  <a:solidFill>
                    <a:schemeClr val="accent1"/>
                  </a:solidFill>
                </a:rPr>
                <a:t>–</a:t>
              </a:r>
              <a:r>
                <a:rPr lang="en-US" dirty="0">
                  <a:solidFill>
                    <a:schemeClr val="accent1"/>
                  </a:solidFill>
                </a:rPr>
                <a:t> Log(b)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752" y="5177055"/>
            <a:ext cx="10550004" cy="1077218"/>
            <a:chOff x="273298" y="5175301"/>
            <a:chExt cx="10550004" cy="10772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3394129" y="5331339"/>
              <a:ext cx="7429173" cy="491561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3298" y="5175301"/>
              <a:ext cx="345639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4"/>
                  </a:solidFill>
                </a:rPr>
                <a:t>Doesn’t depend</a:t>
              </a:r>
              <a:br>
                <a:rPr lang="en-US" sz="3200" dirty="0">
                  <a:solidFill>
                    <a:schemeClr val="accent4"/>
                  </a:solidFill>
                </a:rPr>
              </a:br>
              <a:r>
                <a:rPr lang="en-US" sz="3200" dirty="0">
                  <a:solidFill>
                    <a:schemeClr val="accent4"/>
                  </a:solidFill>
                </a:rPr>
                <a:t>on </a:t>
              </a:r>
              <a:r>
                <a:rPr lang="en-US" sz="3200" dirty="0" err="1">
                  <a:solidFill>
                    <a:schemeClr val="accent4"/>
                  </a:solidFill>
                </a:rPr>
                <a:t>θ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384993" y="3440901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323" y="5871113"/>
            <a:ext cx="7302500" cy="83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3480214"/>
            <a:ext cx="1052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731" y="5043523"/>
            <a:ext cx="21336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627" y="4998548"/>
            <a:ext cx="3352800" cy="546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627" y="5959458"/>
            <a:ext cx="3352800" cy="546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171" y="6025920"/>
            <a:ext cx="3136900" cy="4699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4865" y="5162515"/>
            <a:ext cx="342900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171" y="5079965"/>
            <a:ext cx="3136900" cy="4699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368" y="6027749"/>
            <a:ext cx="1435100" cy="4699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78967" y="4835471"/>
            <a:ext cx="115927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2414" y="4866468"/>
            <a:ext cx="0" cy="1991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7639" y="6005611"/>
            <a:ext cx="28829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06C512-2060-D241-ABE1-A3B847462A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9556" y="3750372"/>
            <a:ext cx="638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B502D-C36F-264E-8EC2-607BD5E86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9434" y="2890632"/>
            <a:ext cx="6858000" cy="774700"/>
          </a:xfrm>
          <a:prstGeom prst="rect">
            <a:avLst/>
          </a:prstGeom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25518A9D-6E1F-9B44-A71F-124D659F9ADE}"/>
              </a:ext>
            </a:extLst>
          </p:cNvPr>
          <p:cNvSpPr/>
          <p:nvPr/>
        </p:nvSpPr>
        <p:spPr>
          <a:xfrm>
            <a:off x="3657368" y="2905372"/>
            <a:ext cx="8026632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C4A1-E061-F546-9A95-20C1FC71BF6C}"/>
              </a:ext>
            </a:extLst>
          </p:cNvPr>
          <p:cNvSpPr txBox="1"/>
          <p:nvPr/>
        </p:nvSpPr>
        <p:spPr>
          <a:xfrm>
            <a:off x="368171" y="2426792"/>
            <a:ext cx="85844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Summing from k = 0 to 1 and not k = 1 to 2 (to be consistent with 0/1 labels):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1C6059-65B1-EE46-83A4-E9E02FD042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24" y="3048596"/>
            <a:ext cx="2819400" cy="11811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E99FDEE-BE85-254B-A046-756D292D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10" y="3587686"/>
            <a:ext cx="6388100" cy="774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430294-519A-E34A-BADD-60CB2DF5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88" y="2727946"/>
            <a:ext cx="6858000" cy="774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56" y="-1403943"/>
            <a:ext cx="10502900" cy="134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05250" y="561787"/>
            <a:ext cx="2927412" cy="523220"/>
            <a:chOff x="4765251" y="4087613"/>
            <a:chExt cx="2927412" cy="523220"/>
          </a:xfrm>
        </p:grpSpPr>
        <p:sp>
          <p:nvSpPr>
            <p:cNvPr id="9" name="TextBox 8"/>
            <p:cNvSpPr txBox="1"/>
            <p:nvPr/>
          </p:nvSpPr>
          <p:spPr>
            <a:xfrm rot="20526782">
              <a:off x="4765251" y="4087613"/>
              <a:ext cx="601447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5089" y="4115667"/>
              <a:ext cx="237757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Binary Classification</a:t>
              </a: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975488" y="2811461"/>
            <a:ext cx="2555520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04488" y="2776073"/>
            <a:ext cx="2797589" cy="7307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86968" y="3656913"/>
            <a:ext cx="2685143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669374" y="3600836"/>
            <a:ext cx="2717897" cy="7358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8286" y="3701050"/>
            <a:ext cx="2133600" cy="52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142" y="3826042"/>
            <a:ext cx="3429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931" y="2894029"/>
            <a:ext cx="1435100" cy="4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2873" y="2856067"/>
            <a:ext cx="2620818" cy="473364"/>
          </a:xfrm>
          <a:prstGeom prst="rect">
            <a:avLst/>
          </a:prstGeom>
        </p:spPr>
      </p:pic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77C7C88C-87DE-F44B-BEAF-D34EC689EFA0}"/>
              </a:ext>
            </a:extLst>
          </p:cNvPr>
          <p:cNvSpPr/>
          <p:nvPr/>
        </p:nvSpPr>
        <p:spPr>
          <a:xfrm>
            <a:off x="3839434" y="2742686"/>
            <a:ext cx="6980619" cy="1623192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745CA-A665-F244-8E1A-A0D2AE6D07B6}"/>
              </a:ext>
            </a:extLst>
          </p:cNvPr>
          <p:cNvSpPr txBox="1"/>
          <p:nvPr/>
        </p:nvSpPr>
        <p:spPr>
          <a:xfrm>
            <a:off x="277792" y="4484544"/>
            <a:ext cx="33714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Rewriting on one line: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955F5-0F78-1348-85AD-230EF783FA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762" y="2949742"/>
            <a:ext cx="28194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55055-966F-1240-B2BB-C6632A960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148951"/>
            <a:ext cx="10972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9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3915A5-F95E-0444-8189-DAB07551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6" y="2355684"/>
            <a:ext cx="10972800" cy="1016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6" y="810824"/>
            <a:ext cx="105283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6A132-6B35-3543-8752-DCC69BF82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712" y="3729839"/>
            <a:ext cx="7493000" cy="4572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4FAE093-65C8-D447-B8DD-531FD6870BE1}"/>
              </a:ext>
            </a:extLst>
          </p:cNvPr>
          <p:cNvSpPr/>
          <p:nvPr/>
        </p:nvSpPr>
        <p:spPr>
          <a:xfrm rot="16200000">
            <a:off x="8976841" y="1046077"/>
            <a:ext cx="443254" cy="451837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84E05-6EF7-8B46-920C-580B959A687D}"/>
              </a:ext>
            </a:extLst>
          </p:cNvPr>
          <p:cNvSpPr txBox="1"/>
          <p:nvPr/>
        </p:nvSpPr>
        <p:spPr>
          <a:xfrm>
            <a:off x="7608401" y="3009274"/>
            <a:ext cx="13756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AE864DF-4D24-D845-B38F-21DD6ECBF7B7}"/>
              </a:ext>
            </a:extLst>
          </p:cNvPr>
          <p:cNvSpPr/>
          <p:nvPr/>
        </p:nvSpPr>
        <p:spPr>
          <a:xfrm rot="5400000">
            <a:off x="7816774" y="-233492"/>
            <a:ext cx="417686" cy="7641886"/>
          </a:xfrm>
          <a:prstGeom prst="leftBrace">
            <a:avLst>
              <a:gd name="adj1" fmla="val 8333"/>
              <a:gd name="adj2" fmla="val 34711"/>
            </a:avLst>
          </a:prstGeom>
          <a:ln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5E7BAA1-00AF-CB41-9CC7-0405869A71D3}"/>
              </a:ext>
            </a:extLst>
          </p:cNvPr>
          <p:cNvSpPr/>
          <p:nvPr/>
        </p:nvSpPr>
        <p:spPr>
          <a:xfrm rot="16200000">
            <a:off x="4741948" y="1702673"/>
            <a:ext cx="331649" cy="3006374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C3BDB65-D7CD-A942-AD3C-B67C7080611B}"/>
              </a:ext>
            </a:extLst>
          </p:cNvPr>
          <p:cNvSpPr/>
          <p:nvPr/>
        </p:nvSpPr>
        <p:spPr>
          <a:xfrm rot="16200000">
            <a:off x="9660422" y="2552237"/>
            <a:ext cx="278988" cy="354859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85" y="5312722"/>
            <a:ext cx="3924300" cy="1104900"/>
          </a:xfrm>
          <a:prstGeom prst="rect">
            <a:avLst/>
          </a:prstGeom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4D517C4E-3B12-8644-AD84-9D94EA6DF7DD}"/>
              </a:ext>
            </a:extLst>
          </p:cNvPr>
          <p:cNvSpPr/>
          <p:nvPr/>
        </p:nvSpPr>
        <p:spPr>
          <a:xfrm rot="5400000">
            <a:off x="5306616" y="3251417"/>
            <a:ext cx="278988" cy="392430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6DC3049-55CC-6F41-8732-1C7BAD33D929}"/>
              </a:ext>
            </a:extLst>
          </p:cNvPr>
          <p:cNvCxnSpPr>
            <a:cxnSpLocks/>
            <a:stCxn id="27" idx="1"/>
            <a:endCxn id="29" idx="1"/>
          </p:cNvCxnSpPr>
          <p:nvPr/>
        </p:nvCxnSpPr>
        <p:spPr>
          <a:xfrm rot="16200000" flipH="1">
            <a:off x="4325747" y="3953710"/>
            <a:ext cx="1702388" cy="538337"/>
          </a:xfrm>
          <a:prstGeom prst="bentConnector5">
            <a:avLst>
              <a:gd name="adj1" fmla="val 2089"/>
              <a:gd name="adj2" fmla="val -185353"/>
              <a:gd name="adj3" fmla="val 8657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1E2D527-66E2-5148-AC01-90283F98A0A2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>
          <a:xfrm rot="5400000">
            <a:off x="7318991" y="2593148"/>
            <a:ext cx="608044" cy="4353806"/>
          </a:xfrm>
          <a:prstGeom prst="bentConnector5">
            <a:avLst>
              <a:gd name="adj1" fmla="val 37596"/>
              <a:gd name="adj2" fmla="val 50000"/>
              <a:gd name="adj3" fmla="val 6240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5F08FB2-4658-A54A-A0B3-5C13462DC3A9}"/>
              </a:ext>
            </a:extLst>
          </p:cNvPr>
          <p:cNvSpPr txBox="1"/>
          <p:nvPr/>
        </p:nvSpPr>
        <p:spPr>
          <a:xfrm>
            <a:off x="3277152" y="4889406"/>
            <a:ext cx="19351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Grouping Terms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635" y="5636572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" y="5366405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5268827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E1966CF-54FF-1E49-9A99-97675F6EB00E}"/>
              </a:ext>
            </a:extLst>
          </p:cNvPr>
          <p:cNvSpPr/>
          <p:nvPr/>
        </p:nvSpPr>
        <p:spPr>
          <a:xfrm rot="16200000">
            <a:off x="5739223" y="2685604"/>
            <a:ext cx="334632" cy="3403728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45F10E6F-8BB1-7443-AC9E-6A6C4FA484DC}"/>
              </a:ext>
            </a:extLst>
          </p:cNvPr>
          <p:cNvSpPr/>
          <p:nvPr/>
        </p:nvSpPr>
        <p:spPr>
          <a:xfrm rot="5400000">
            <a:off x="9292783" y="3796820"/>
            <a:ext cx="309207" cy="337029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9E51FE4-DD6F-6242-BF4B-E6C81023E2E7}"/>
              </a:ext>
            </a:extLst>
          </p:cNvPr>
          <p:cNvCxnSpPr>
            <a:cxnSpLocks/>
            <a:stCxn id="44" idx="1"/>
            <a:endCxn id="49" idx="1"/>
          </p:cNvCxnSpPr>
          <p:nvPr/>
        </p:nvCxnSpPr>
        <p:spPr>
          <a:xfrm rot="16200000" flipH="1">
            <a:off x="7290672" y="3170650"/>
            <a:ext cx="772580" cy="3540847"/>
          </a:xfrm>
          <a:prstGeom prst="bentConnector5">
            <a:avLst>
              <a:gd name="adj1" fmla="val 29589"/>
              <a:gd name="adj2" fmla="val 50180"/>
              <a:gd name="adj3" fmla="val 7041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081A841-7950-1D48-8988-7FC080BE9E55}"/>
              </a:ext>
            </a:extLst>
          </p:cNvPr>
          <p:cNvSpPr txBox="1"/>
          <p:nvPr/>
        </p:nvSpPr>
        <p:spPr>
          <a:xfrm>
            <a:off x="8693417" y="5168395"/>
            <a:ext cx="171874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Copy &amp; Paste</a:t>
            </a:r>
          </a:p>
        </p:txBody>
      </p:sp>
    </p:spTree>
    <p:extLst>
      <p:ext uri="{BB962C8B-B14F-4D97-AF65-F5344CB8AC3E}">
        <p14:creationId xmlns:p14="http://schemas.microsoft.com/office/powerpoint/2010/main" val="279874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 animBg="1"/>
      <p:bldP spid="27" grpId="0" animBg="1"/>
      <p:bldP spid="28" grpId="0" animBg="1"/>
      <p:bldP spid="29" grpId="0" animBg="1"/>
      <p:bldP spid="40" grpId="0"/>
      <p:bldP spid="43" grpId="0" animBg="1"/>
      <p:bldP spid="44" grpId="0" animBg="1"/>
      <p:bldP spid="49" grpId="0" animBg="1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-40036"/>
              <a:gd name="adj2" fmla="val 828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10351895" y="349715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A107A8-E57E-2A4A-B6C2-080E395D1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184" y="2147490"/>
            <a:ext cx="3073400" cy="38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2036FB-4E1A-1C40-A6D9-B200BC024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25" y="2856471"/>
            <a:ext cx="3073400" cy="381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5DC9F7-4E5E-8148-AC81-3F1B31AEC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32" y="2064444"/>
            <a:ext cx="3987800" cy="1231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316609-D1C6-0748-8FEF-5F558D8EF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2" y="3446132"/>
            <a:ext cx="5143500" cy="939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BECFB3-7964-CB48-9CC0-25558CD39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409" y="3625546"/>
            <a:ext cx="3378200" cy="520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0612" y="3625546"/>
            <a:ext cx="1778000" cy="469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0C436E-4834-3B49-8924-DF1A9464C06E}"/>
              </a:ext>
            </a:extLst>
          </p:cNvPr>
          <p:cNvSpPr txBox="1"/>
          <p:nvPr/>
        </p:nvSpPr>
        <p:spPr>
          <a:xfrm>
            <a:off x="764975" y="344088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9ECBEC-90D3-6040-A50D-D5BCF2908006}"/>
              </a:ext>
            </a:extLst>
          </p:cNvPr>
          <p:cNvSpPr txBox="1"/>
          <p:nvPr/>
        </p:nvSpPr>
        <p:spPr>
          <a:xfrm>
            <a:off x="6162526" y="34083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Alg.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0B52B6-BA16-A742-BB1D-72F3EC259171}"/>
              </a:ext>
            </a:extLst>
          </p:cNvPr>
          <p:cNvSpPr txBox="1"/>
          <p:nvPr/>
        </p:nvSpPr>
        <p:spPr>
          <a:xfrm>
            <a:off x="9729609" y="34216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79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45" grpId="0"/>
      <p:bldP spid="46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0C01BB6-ACAC-8849-8FC2-B1C39EDB0D63}"/>
              </a:ext>
            </a:extLst>
          </p:cNvPr>
          <p:cNvSpPr/>
          <p:nvPr/>
        </p:nvSpPr>
        <p:spPr>
          <a:xfrm>
            <a:off x="3743864" y="434481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F9398-69B3-0B4E-A82B-8086B4AB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7" y="526226"/>
            <a:ext cx="3924300" cy="110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D7F00-C0A3-2842-B474-D2987E41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35" y="802226"/>
            <a:ext cx="36449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5E75A7-BEF1-9E4D-A148-C59B2C62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6" y="532059"/>
            <a:ext cx="2400300" cy="1016000"/>
          </a:xfrm>
          <a:prstGeom prst="rect">
            <a:avLst/>
          </a:prstGeom>
        </p:spPr>
      </p:pic>
      <p:sp>
        <p:nvSpPr>
          <p:cNvPr id="43" name="Double Bracket 42">
            <a:extLst>
              <a:ext uri="{FF2B5EF4-FFF2-40B4-BE49-F238E27FC236}">
                <a16:creationId xmlns:a16="http://schemas.microsoft.com/office/drawing/2014/main" id="{495BDB2D-5544-5145-A9F0-8FE83700B57C}"/>
              </a:ext>
            </a:extLst>
          </p:cNvPr>
          <p:cNvSpPr/>
          <p:nvPr/>
        </p:nvSpPr>
        <p:spPr>
          <a:xfrm>
            <a:off x="3277152" y="434481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4837950-67C5-D940-A7BF-2E2716B5BCF4}"/>
              </a:ext>
            </a:extLst>
          </p:cNvPr>
          <p:cNvSpPr/>
          <p:nvPr/>
        </p:nvSpPr>
        <p:spPr>
          <a:xfrm>
            <a:off x="5158006" y="1915702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D6A00E6-B437-4B47-BF40-6A4EAFBC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723" y="2044096"/>
            <a:ext cx="1778000" cy="46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814498" y="3379627"/>
            <a:ext cx="51106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</a:t>
            </a:r>
            <a:r>
              <a:rPr lang="en-US" sz="2400" b="1">
                <a:solidFill>
                  <a:schemeClr val="accent4"/>
                </a:solidFill>
              </a:rPr>
              <a:t>Linear model </a:t>
            </a:r>
            <a:r>
              <a:rPr lang="en-US" sz="2400" b="1" dirty="0">
                <a:solidFill>
                  <a:schemeClr val="accent4"/>
                </a:solidFill>
              </a:rPr>
              <a:t>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326875" y="5490475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780671" y="3722270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826" y="4251056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550927" y="5229282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863306" y="4494390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9280C7-B436-114F-A09A-44AAEFBDC5D0}"/>
              </a:ext>
            </a:extLst>
          </p:cNvPr>
          <p:cNvGrpSpPr/>
          <p:nvPr/>
        </p:nvGrpSpPr>
        <p:grpSpPr>
          <a:xfrm>
            <a:off x="7681992" y="1472155"/>
            <a:ext cx="4434538" cy="1198590"/>
            <a:chOff x="8843339" y="4594237"/>
            <a:chExt cx="3109617" cy="8404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8935B9-55A2-AB46-B1F0-EB6592DCBDA9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07B5B0-0E73-C247-B45B-619AF41BFD1A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4F40CC-57BA-B047-803A-BFB2B7C6E63E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6DC46AE-5089-3449-8207-D2E108C3F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0D1AA98-0994-5641-BE04-5F9885CD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5F21A1-AD06-3642-B76A-8C4271ED506E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86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48" grpId="0"/>
      <p:bldP spid="5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570791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8083168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8536964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F6FCA-9F3A-8C44-A887-4A4580A5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19" y="1110270"/>
            <a:ext cx="9321800" cy="1104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5307220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5619599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FE5D9-0CCD-B849-A6E8-2C95CCED0DEF}"/>
              </a:ext>
            </a:extLst>
          </p:cNvPr>
          <p:cNvSpPr txBox="1"/>
          <p:nvPr/>
        </p:nvSpPr>
        <p:spPr>
          <a:xfrm>
            <a:off x="570790" y="2921357"/>
            <a:ext cx="247054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Implications?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9D743-904A-9D49-A071-6CC3F034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606" y="5569801"/>
            <a:ext cx="83312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9B8D8-8D96-864F-9EC2-599C26ED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525" y="3537217"/>
            <a:ext cx="9144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C7EF6-E488-7145-9F46-922E7EE9D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213" y="4492393"/>
            <a:ext cx="9017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4345C-A85E-F040-8200-D19F9672B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892" y="5409484"/>
            <a:ext cx="10541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F0B97-CFD9-4D4E-976B-49F193F3F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7918" y="6539529"/>
            <a:ext cx="15113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6B9BD-5132-8049-A2AB-8A55B272D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882" y="3778170"/>
            <a:ext cx="27305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D6D34-094E-3C45-87AB-7012FE6F9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347" y="3764486"/>
            <a:ext cx="5105400" cy="43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FFA1E-B025-1845-AD82-A32E988A9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2882" y="4701213"/>
            <a:ext cx="27305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E0CD9-F3A4-9F43-A913-236010A6E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3193" y="4645774"/>
            <a:ext cx="5105400" cy="431800"/>
          </a:xfrm>
          <a:prstGeom prst="rect">
            <a:avLst/>
          </a:prstGeom>
        </p:spPr>
      </p:pic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AD4B93D2-F174-D64B-9B03-91C1B6C2CEA0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17DC5D-45C8-824D-B596-8081B5B96D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25B5B2-9068-8441-8089-4B0780663C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D257220-6E9F-E24E-9A98-8C76C8A041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664C39EC-6613-C746-87B0-DE67670CB213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66A37E-21C9-AF4C-B49A-68026AD6BE45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D7F444-B04E-EE46-BE7D-E3A1E4FE68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A8CEFBB-190B-B34A-B22E-DFE3FEC68739}"/>
              </a:ext>
            </a:extLst>
          </p:cNvPr>
          <p:cNvGrpSpPr/>
          <p:nvPr/>
        </p:nvGrpSpPr>
        <p:grpSpPr>
          <a:xfrm>
            <a:off x="7681992" y="-1637636"/>
            <a:ext cx="4434538" cy="1198590"/>
            <a:chOff x="8843339" y="4594237"/>
            <a:chExt cx="3109617" cy="84048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12D4AB-62FF-DA43-A1F1-889B0A680991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2C3C453-40E8-B446-8680-551E3A8BB8C4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B42560E-F558-1243-A519-EBC5C3BB1E5B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293F37B-1982-F540-A771-2C9D3C717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9E6B7138-EE1C-9544-8A37-545BCB3D7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B9AD8C-0D2D-444C-B997-443AABA31323}"/>
                </a:ext>
              </a:extLst>
            </p:cNvPr>
            <p:cNvSpPr txBox="1"/>
            <p:nvPr/>
          </p:nvSpPr>
          <p:spPr>
            <a:xfrm>
              <a:off x="8843339" y="4594237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9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400505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0168B-9A41-9E47-9BD2-64C09A637848}"/>
              </a:ext>
            </a:extLst>
          </p:cNvPr>
          <p:cNvSpPr txBox="1"/>
          <p:nvPr/>
        </p:nvSpPr>
        <p:spPr>
          <a:xfrm>
            <a:off x="-5963359" y="555367"/>
            <a:ext cx="503695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 Linear mode of the </a:t>
            </a:r>
            <a:r>
              <a:rPr lang="en-US" sz="2400" b="1" u="sng" dirty="0">
                <a:solidFill>
                  <a:schemeClr val="accent4"/>
                </a:solidFill>
              </a:rPr>
              <a:t>“Log odds”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F426B-AE33-9740-901C-3116DA8FC528}"/>
              </a:ext>
            </a:extLst>
          </p:cNvPr>
          <p:cNvSpPr txBox="1"/>
          <p:nvPr/>
        </p:nvSpPr>
        <p:spPr>
          <a:xfrm>
            <a:off x="17112869" y="2349689"/>
            <a:ext cx="131799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Log odds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D631E82-5E92-8E47-9235-13A8907F4BF3}"/>
              </a:ext>
            </a:extLst>
          </p:cNvPr>
          <p:cNvSpPr/>
          <p:nvPr/>
        </p:nvSpPr>
        <p:spPr>
          <a:xfrm rot="16200000">
            <a:off x="17566665" y="581484"/>
            <a:ext cx="262673" cy="34592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7D932-CA7C-0A4B-BE3F-6A57E41FE02A}"/>
              </a:ext>
            </a:extLst>
          </p:cNvPr>
          <p:cNvSpPr txBox="1"/>
          <p:nvPr/>
        </p:nvSpPr>
        <p:spPr>
          <a:xfrm>
            <a:off x="14336921" y="2088496"/>
            <a:ext cx="97334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Linear</a:t>
            </a:r>
            <a:br>
              <a:rPr lang="en-US" sz="2000" b="1" dirty="0">
                <a:solidFill>
                  <a:srgbClr val="7030A0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1FAEFB2-22B6-6C4F-BA78-573C5139AF88}"/>
              </a:ext>
            </a:extLst>
          </p:cNvPr>
          <p:cNvSpPr/>
          <p:nvPr/>
        </p:nvSpPr>
        <p:spPr>
          <a:xfrm rot="16200000">
            <a:off x="14649300" y="1353604"/>
            <a:ext cx="348587" cy="1321398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375671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326325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492407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526151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532540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528833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526010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534164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487245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89" name="Rounded Rectangular Callout 88">
            <a:extLst>
              <a:ext uri="{FF2B5EF4-FFF2-40B4-BE49-F238E27FC236}">
                <a16:creationId xmlns:a16="http://schemas.microsoft.com/office/drawing/2014/main" id="{5124B197-DD04-3845-BEC3-D62F987A49EE}"/>
              </a:ext>
            </a:extLst>
          </p:cNvPr>
          <p:cNvSpPr/>
          <p:nvPr/>
        </p:nvSpPr>
        <p:spPr>
          <a:xfrm>
            <a:off x="3743864" y="47374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1084B45-6B9E-7C46-BB46-79834BA0B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187" y="565485"/>
            <a:ext cx="3924300" cy="11049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5D07A8-A935-DE42-A181-EC89B3899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635" y="841485"/>
            <a:ext cx="3644900" cy="4572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E9E5A10-35FB-364E-8614-DDF85CF59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456" y="571318"/>
            <a:ext cx="2400300" cy="1016000"/>
          </a:xfrm>
          <a:prstGeom prst="rect">
            <a:avLst/>
          </a:prstGeom>
        </p:spPr>
      </p:pic>
      <p:sp>
        <p:nvSpPr>
          <p:cNvPr id="93" name="Double Bracket 92">
            <a:extLst>
              <a:ext uri="{FF2B5EF4-FFF2-40B4-BE49-F238E27FC236}">
                <a16:creationId xmlns:a16="http://schemas.microsoft.com/office/drawing/2014/main" id="{F38CC1F2-7D6B-3946-A05A-AB92FFDC5F31}"/>
              </a:ext>
            </a:extLst>
          </p:cNvPr>
          <p:cNvSpPr/>
          <p:nvPr/>
        </p:nvSpPr>
        <p:spPr>
          <a:xfrm>
            <a:off x="3277152" y="47374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602F4E5-C165-3740-9DB0-919CCF222F1C}"/>
              </a:ext>
            </a:extLst>
          </p:cNvPr>
          <p:cNvSpPr/>
          <p:nvPr/>
        </p:nvSpPr>
        <p:spPr>
          <a:xfrm>
            <a:off x="5158006" y="1954961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978D06E-3F04-534B-BFC9-4565B8D924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723" y="2083355"/>
            <a:ext cx="1778000" cy="4699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5B36EFE-A056-1547-B6B0-306E13529BC3}"/>
              </a:ext>
            </a:extLst>
          </p:cNvPr>
          <p:cNvGrpSpPr/>
          <p:nvPr/>
        </p:nvGrpSpPr>
        <p:grpSpPr>
          <a:xfrm>
            <a:off x="7152126" y="2276641"/>
            <a:ext cx="4760782" cy="1238061"/>
            <a:chOff x="8826463" y="4621663"/>
            <a:chExt cx="3126493" cy="81305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C822B7B-F67B-D04E-A5AA-49AAA36D0A47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CF01791-B151-D94A-A508-ABA74EC00DAD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A424458-281A-6E4B-A550-91B5CBACF711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69872654-026F-B042-AA0D-C512EAB9B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C3756C3-418E-584E-81E7-F6A8ABBED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DE17AD-210B-634B-98F7-E7EBDD520889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75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  <p:bldP spid="72" grpId="0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CA4C53BA-1A97-3544-84DE-1818E77AD77E}"/>
              </a:ext>
            </a:extLst>
          </p:cNvPr>
          <p:cNvSpPr/>
          <p:nvPr/>
        </p:nvSpPr>
        <p:spPr>
          <a:xfrm>
            <a:off x="7415834" y="785601"/>
            <a:ext cx="2756865" cy="625396"/>
          </a:xfrm>
          <a:prstGeom prst="wedgeRoundRectCallout">
            <a:avLst>
              <a:gd name="adj1" fmla="val -143481"/>
              <a:gd name="adj2" fmla="val 1498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F9B-EFBC-724B-A99E-8DF8778F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6" y="537260"/>
            <a:ext cx="95377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01E7D-6B25-8A41-937B-658E1919FFE6}"/>
              </a:ext>
            </a:extLst>
          </p:cNvPr>
          <p:cNvSpPr txBox="1"/>
          <p:nvPr/>
        </p:nvSpPr>
        <p:spPr>
          <a:xfrm>
            <a:off x="343574" y="-676383"/>
            <a:ext cx="34002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Substituting the above result: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6AD67B-E3D1-624E-8B16-2E57AF8DA711}"/>
              </a:ext>
            </a:extLst>
          </p:cNvPr>
          <p:cNvSpPr txBox="1"/>
          <p:nvPr/>
        </p:nvSpPr>
        <p:spPr>
          <a:xfrm>
            <a:off x="3495704" y="1704623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F5275A3-C2C2-C448-ABCC-B10F3339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9" y="2042068"/>
            <a:ext cx="33782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DBDE0B5-4E77-1346-977F-08823EFF1557}"/>
              </a:ext>
            </a:extLst>
          </p:cNvPr>
          <p:cNvSpPr txBox="1"/>
          <p:nvPr/>
        </p:nvSpPr>
        <p:spPr>
          <a:xfrm>
            <a:off x="4737213" y="2105950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F3E31B4-E402-4F40-9388-1180AB655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59" y="2068882"/>
            <a:ext cx="3098800" cy="812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2459F53-0947-BF40-BCB0-2D52425D489A}"/>
              </a:ext>
            </a:extLst>
          </p:cNvPr>
          <p:cNvSpPr txBox="1"/>
          <p:nvPr/>
        </p:nvSpPr>
        <p:spPr>
          <a:xfrm>
            <a:off x="8430937" y="204065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F50D06-6439-B940-B516-11961A84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37" y="2122194"/>
            <a:ext cx="3606800" cy="8128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7322330-8664-4945-A34E-468012F78FAB}"/>
              </a:ext>
            </a:extLst>
          </p:cNvPr>
          <p:cNvGrpSpPr/>
          <p:nvPr/>
        </p:nvGrpSpPr>
        <p:grpSpPr>
          <a:xfrm>
            <a:off x="7770706" y="1653005"/>
            <a:ext cx="2044700" cy="1744237"/>
            <a:chOff x="7392219" y="2708764"/>
            <a:chExt cx="2044700" cy="174423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C5CFA4-A83F-2D40-975A-A1259E4B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2708764"/>
              <a:ext cx="2044700" cy="38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9138311-5563-C440-ABA4-41208312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2219" y="4072001"/>
              <a:ext cx="2044700" cy="381000"/>
            </a:xfrm>
            <a:prstGeom prst="rect">
              <a:avLst/>
            </a:prstGeom>
          </p:spPr>
        </p:pic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A8DEE1-EA32-F541-B1BE-6EB9FA55BC1B}"/>
              </a:ext>
            </a:extLst>
          </p:cNvPr>
          <p:cNvSpPr/>
          <p:nvPr/>
        </p:nvSpPr>
        <p:spPr>
          <a:xfrm>
            <a:off x="7185026" y="4059759"/>
            <a:ext cx="2203854" cy="6047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B996D3-773A-3644-807A-0AB6B31B7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537" y="4149711"/>
            <a:ext cx="2400300" cy="44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DB08C3-F35C-ED4A-8B6A-9386294BDE68}"/>
              </a:ext>
            </a:extLst>
          </p:cNvPr>
          <p:cNvSpPr txBox="1"/>
          <p:nvPr/>
        </p:nvSpPr>
        <p:spPr>
          <a:xfrm>
            <a:off x="6760494" y="3503380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ABDAA6-0961-3748-A101-E1718C9AA17F}"/>
              </a:ext>
            </a:extLst>
          </p:cNvPr>
          <p:cNvGrpSpPr/>
          <p:nvPr/>
        </p:nvGrpSpPr>
        <p:grpSpPr>
          <a:xfrm>
            <a:off x="579501" y="3115282"/>
            <a:ext cx="5719371" cy="1487346"/>
            <a:chOff x="8826463" y="4621663"/>
            <a:chExt cx="3126493" cy="81305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D91E609-DC6B-014D-9FFD-A4B6AC9BAB3D}"/>
                </a:ext>
              </a:extLst>
            </p:cNvPr>
            <p:cNvGrpSpPr/>
            <p:nvPr/>
          </p:nvGrpSpPr>
          <p:grpSpPr>
            <a:xfrm>
              <a:off x="8843339" y="4804313"/>
              <a:ext cx="3109617" cy="630407"/>
              <a:chOff x="8843339" y="4804313"/>
              <a:chExt cx="3109617" cy="63040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566CF45-5E50-0F4C-A934-BDCAD80C14BB}"/>
                  </a:ext>
                </a:extLst>
              </p:cNvPr>
              <p:cNvSpPr/>
              <p:nvPr/>
            </p:nvSpPr>
            <p:spPr>
              <a:xfrm>
                <a:off x="8843339" y="4804313"/>
                <a:ext cx="3109617" cy="630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8B25CC-09BE-AB49-9E9C-023621870F19}"/>
                  </a:ext>
                </a:extLst>
              </p:cNvPr>
              <p:cNvGrpSpPr/>
              <p:nvPr/>
            </p:nvGrpSpPr>
            <p:grpSpPr>
              <a:xfrm>
                <a:off x="9014463" y="4900524"/>
                <a:ext cx="2751483" cy="457230"/>
                <a:chOff x="6071250" y="7569099"/>
                <a:chExt cx="6343280" cy="105410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DC88ADA-596C-DF4B-B491-E8B4717C5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230" y="7569099"/>
                  <a:ext cx="4178300" cy="10541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5B158691-5BA0-904B-9FDB-0AE8376A3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1250" y="7808320"/>
                  <a:ext cx="1981200" cy="520700"/>
                </a:xfrm>
                <a:prstGeom prst="rect">
                  <a:avLst/>
                </a:prstGeom>
              </p:spPr>
            </p:pic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1AEEA4-2D89-7F45-A2F9-C354CF8B543D}"/>
                </a:ext>
              </a:extLst>
            </p:cNvPr>
            <p:cNvSpPr txBox="1"/>
            <p:nvPr/>
          </p:nvSpPr>
          <p:spPr>
            <a:xfrm>
              <a:off x="8826463" y="4621663"/>
              <a:ext cx="1596370" cy="20189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Definition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17AA0A-57F2-1945-B706-3CC8AB35D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937" y="5464290"/>
            <a:ext cx="9131300" cy="118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8DEFDD-CB05-984E-B2B0-980A0C76C88E}"/>
              </a:ext>
            </a:extLst>
          </p:cNvPr>
          <p:cNvSpPr txBox="1"/>
          <p:nvPr/>
        </p:nvSpPr>
        <p:spPr>
          <a:xfrm>
            <a:off x="255073" y="4803392"/>
            <a:ext cx="64812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Loss Minimization Problem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7779E40E-73F4-D34C-A0C2-FBD1E584AB83}"/>
              </a:ext>
            </a:extLst>
          </p:cNvPr>
          <p:cNvSpPr/>
          <p:nvPr/>
        </p:nvSpPr>
        <p:spPr>
          <a:xfrm>
            <a:off x="3743864" y="-2675310"/>
            <a:ext cx="3727764" cy="1241888"/>
          </a:xfrm>
          <a:prstGeom prst="wedgeRoundRectCallout">
            <a:avLst>
              <a:gd name="adj1" fmla="val 9023"/>
              <a:gd name="adj2" fmla="val 715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7C143EC-6417-7748-A49A-C0DB18EF2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9187" y="-2583565"/>
            <a:ext cx="3924300" cy="1104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2F937B-9C5B-CB44-837B-B0314767C2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635" y="-2307565"/>
            <a:ext cx="36449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DBC2A9-FD19-5E43-8A2F-0E5094B91C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456" y="-2577732"/>
            <a:ext cx="2400300" cy="1016000"/>
          </a:xfrm>
          <a:prstGeom prst="rect">
            <a:avLst/>
          </a:prstGeom>
        </p:spPr>
      </p:pic>
      <p:sp>
        <p:nvSpPr>
          <p:cNvPr id="45" name="Double Bracket 44">
            <a:extLst>
              <a:ext uri="{FF2B5EF4-FFF2-40B4-BE49-F238E27FC236}">
                <a16:creationId xmlns:a16="http://schemas.microsoft.com/office/drawing/2014/main" id="{A58F81B3-A1D1-984C-A758-B66E886EEBAE}"/>
              </a:ext>
            </a:extLst>
          </p:cNvPr>
          <p:cNvSpPr/>
          <p:nvPr/>
        </p:nvSpPr>
        <p:spPr>
          <a:xfrm>
            <a:off x="3277152" y="-2675310"/>
            <a:ext cx="7964604" cy="1219528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96C9431-2270-B04F-B1CB-8202E876796A}"/>
              </a:ext>
            </a:extLst>
          </p:cNvPr>
          <p:cNvSpPr/>
          <p:nvPr/>
        </p:nvSpPr>
        <p:spPr>
          <a:xfrm>
            <a:off x="5158006" y="-1194089"/>
            <a:ext cx="1514336" cy="7650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B332839-73ED-BB4E-9BB7-C6C4F39C00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6723" y="-1065695"/>
            <a:ext cx="1778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0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4730179"/>
          </a:xfrm>
        </p:spPr>
        <p:txBody>
          <a:bodyPr>
            <a:normAutofit/>
          </a:bodyPr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But After all that algebra…</a:t>
            </a:r>
          </a:p>
          <a:p>
            <a:pPr lvl="1"/>
            <a:r>
              <a:rPr lang="en-US" dirty="0"/>
              <a:t>Rewind for a minute to our probabilistic form of the average cross-entropy loss, so we can zoom in for intuition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0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endParaRPr lang="en-US" dirty="0"/>
          </a:p>
          <a:p>
            <a:r>
              <a:rPr lang="en-US" dirty="0"/>
              <a:t>Example: (cute or not)?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7" y="2456451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85" y="2532651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06" y="2666001"/>
            <a:ext cx="304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F201-05C5-014F-8993-E9DF1FBA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98" y="3927246"/>
            <a:ext cx="2636157" cy="1482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0BAFE-E90A-3448-8446-16C94C87A6E8}"/>
              </a:ext>
            </a:extLst>
          </p:cNvPr>
          <p:cNvSpPr txBox="1"/>
          <p:nvPr/>
        </p:nvSpPr>
        <p:spPr>
          <a:xfrm>
            <a:off x="949327" y="4407055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25AD-7B9C-9241-AA25-D2A0E8BE2B30}"/>
              </a:ext>
            </a:extLst>
          </p:cNvPr>
          <p:cNvSpPr txBox="1"/>
          <p:nvPr/>
        </p:nvSpPr>
        <p:spPr>
          <a:xfrm>
            <a:off x="949327" y="5610822"/>
            <a:ext cx="21884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y = 1 “cute"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3131123-378F-6E41-8E48-54F42F147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0516" y="3927246"/>
          <a:ext cx="6114411" cy="234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  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2768BFF-2DDA-704D-9367-9F9F10644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815" y="5415926"/>
            <a:ext cx="17018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9F27F-194D-7E48-A62E-DFEDD4C8E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62" y="5415926"/>
            <a:ext cx="17018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0918C-2485-BF45-8F06-55A69D1BC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162" y="4598326"/>
            <a:ext cx="15621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6E3898-F1E7-D145-9058-08BF82721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15" y="4598326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46600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62520"/>
            <a:ext cx="10515600" cy="1038727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8957E0-2C86-F148-B16A-E0F51AEB3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49870"/>
            <a:ext cx="2213782" cy="1245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38719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1 “cute"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90900"/>
              </p:ext>
            </p:extLst>
          </p:nvPr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86BC20-E255-AA40-A708-D8FDB2909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456" y="4276701"/>
            <a:ext cx="3593922" cy="25433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Log(0.8)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≈ 0.22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Log(0.2)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</p:spTree>
    <p:extLst>
      <p:ext uri="{BB962C8B-B14F-4D97-AF65-F5344CB8AC3E}">
        <p14:creationId xmlns:p14="http://schemas.microsoft.com/office/powerpoint/2010/main" val="95052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CE88C4-961C-F647-9F38-555A83A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7510"/>
            <a:ext cx="100584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5522186"/>
            <a:ext cx="1080135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4017236"/>
            <a:ext cx="10515600" cy="5032375"/>
          </a:xfrm>
        </p:spPr>
        <p:txBody>
          <a:bodyPr/>
          <a:lstStyle/>
          <a:p>
            <a:r>
              <a:rPr lang="en-US" dirty="0"/>
              <a:t>We want our model to be close to the data: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 for classification</a:t>
            </a:r>
          </a:p>
          <a:p>
            <a:pPr lvl="1"/>
            <a:r>
              <a:rPr lang="en-US" dirty="0"/>
              <a:t>For a single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Average </a:t>
            </a:r>
            <a:r>
              <a:rPr lang="en-US" sz="3200" b="1" dirty="0"/>
              <a:t>cross 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7" y="-3386410"/>
            <a:ext cx="25654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85" y="-3310210"/>
            <a:ext cx="2349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06" y="-3176860"/>
            <a:ext cx="304800" cy="203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38047" y="806189"/>
            <a:ext cx="7319609" cy="134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12" y="1092874"/>
            <a:ext cx="7302500" cy="8382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F8C32B82-D0E1-A44A-B24E-30811F0A51AF}"/>
              </a:ext>
            </a:extLst>
          </p:cNvPr>
          <p:cNvSpPr/>
          <p:nvPr/>
        </p:nvSpPr>
        <p:spPr>
          <a:xfrm rot="5400000">
            <a:off x="7358952" y="-3469908"/>
            <a:ext cx="255689" cy="8280342"/>
          </a:xfrm>
          <a:prstGeom prst="leftBrace">
            <a:avLst>
              <a:gd name="adj1" fmla="val 8333"/>
              <a:gd name="adj2" fmla="val 788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69E-6303-4542-809D-D056651E1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56" y="-1552953"/>
            <a:ext cx="10147300" cy="127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2742DF-4B9F-E54E-A1F0-B2E7448D50C5}"/>
              </a:ext>
            </a:extLst>
          </p:cNvPr>
          <p:cNvSpPr txBox="1"/>
          <p:nvPr/>
        </p:nvSpPr>
        <p:spPr>
          <a:xfrm>
            <a:off x="114410" y="3232877"/>
            <a:ext cx="77457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x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7A019-7683-884C-B82B-31743F9EF985}"/>
              </a:ext>
            </a:extLst>
          </p:cNvPr>
          <p:cNvSpPr txBox="1"/>
          <p:nvPr/>
        </p:nvSpPr>
        <p:spPr>
          <a:xfrm>
            <a:off x="3102763" y="3230048"/>
            <a:ext cx="2294218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, y = 0 “not </a:t>
            </a:r>
            <a:br>
              <a:rPr lang="en-US" sz="2800" dirty="0"/>
            </a:br>
            <a:r>
              <a:rPr lang="en-US" sz="2800" dirty="0"/>
              <a:t>            cute"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38E950A-8A57-C84D-B29A-FC912FD0ED83}"/>
              </a:ext>
            </a:extLst>
          </p:cNvPr>
          <p:cNvGraphicFramePr>
            <a:graphicFrameLocks noGrp="1"/>
          </p:cNvGraphicFramePr>
          <p:nvPr/>
        </p:nvGraphicFramePr>
        <p:xfrm>
          <a:off x="5711438" y="2152735"/>
          <a:ext cx="6114411" cy="323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37">
                  <a:extLst>
                    <a:ext uri="{9D8B030D-6E8A-4147-A177-3AD203B41FA5}">
                      <a16:colId xmlns:a16="http://schemas.microsoft.com/office/drawing/2014/main" val="1065733429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183148475"/>
                    </a:ext>
                  </a:extLst>
                </a:gridCol>
                <a:gridCol w="2038137">
                  <a:extLst>
                    <a:ext uri="{9D8B030D-6E8A-4147-A177-3AD203B41FA5}">
                      <a16:colId xmlns:a16="http://schemas.microsoft.com/office/drawing/2014/main" val="2474619352"/>
                    </a:ext>
                  </a:extLst>
                </a:gridCol>
              </a:tblGrid>
              <a:tr h="5712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8431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Observed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2767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Predicted 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79812"/>
                  </a:ext>
                </a:extLst>
              </a:tr>
              <a:tr h="888469">
                <a:tc>
                  <a:txBody>
                    <a:bodyPr/>
                    <a:lstStyle/>
                    <a:p>
                      <a:r>
                        <a:rPr lang="en-US" sz="2400" dirty="0"/>
                        <a:t>Cross Ent.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06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99389B7-FB22-034E-AA80-DFE8936F6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737" y="3641415"/>
            <a:ext cx="1701800" cy="368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884303-3844-7A43-B2FF-D23AD8437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1084" y="3641415"/>
            <a:ext cx="1701800" cy="368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2E615-7F8E-E14C-9801-7433554E2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084" y="2823815"/>
            <a:ext cx="15621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544F78-3A4D-0A40-8CC4-C10BBB68A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8737" y="2823815"/>
            <a:ext cx="15621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70BCC-5F48-2147-9D74-05CB584D8840}"/>
              </a:ext>
            </a:extLst>
          </p:cNvPr>
          <p:cNvSpPr txBox="1"/>
          <p:nvPr/>
        </p:nvSpPr>
        <p:spPr>
          <a:xfrm>
            <a:off x="552450" y="2302496"/>
            <a:ext cx="33586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Cute Cat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B29A6-377B-AA40-9DBE-D8418F8F4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2500" y="4897307"/>
            <a:ext cx="1295400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D848-3406-C540-B689-D162E7850FC4}"/>
              </a:ext>
            </a:extLst>
          </p:cNvPr>
          <p:cNvSpPr/>
          <p:nvPr/>
        </p:nvSpPr>
        <p:spPr>
          <a:xfrm>
            <a:off x="552450" y="867510"/>
            <a:ext cx="2794175" cy="145077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8C4D2A-CA3E-3C43-AEF8-5BC2128E9C4B}"/>
              </a:ext>
            </a:extLst>
          </p:cNvPr>
          <p:cNvSpPr/>
          <p:nvPr/>
        </p:nvSpPr>
        <p:spPr>
          <a:xfrm>
            <a:off x="7968963" y="312593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E9EC3-52D3-8640-A939-0B03588795A8}"/>
              </a:ext>
            </a:extLst>
          </p:cNvPr>
          <p:cNvSpPr/>
          <p:nvPr/>
        </p:nvSpPr>
        <p:spPr>
          <a:xfrm>
            <a:off x="10042037" y="314151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F0D97-9C12-4245-A895-48973B6BFAB6}"/>
              </a:ext>
            </a:extLst>
          </p:cNvPr>
          <p:cNvSpPr/>
          <p:nvPr/>
        </p:nvSpPr>
        <p:spPr>
          <a:xfrm>
            <a:off x="7968962" y="3980186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A0C9B-825C-074B-853B-AE4BBE466632}"/>
              </a:ext>
            </a:extLst>
          </p:cNvPr>
          <p:cNvSpPr/>
          <p:nvPr/>
        </p:nvSpPr>
        <p:spPr>
          <a:xfrm>
            <a:off x="10042037" y="4021673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= 0.3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31210-E7FB-E14B-845F-37B993C3C33B}"/>
              </a:ext>
            </a:extLst>
          </p:cNvPr>
          <p:cNvSpPr/>
          <p:nvPr/>
        </p:nvSpPr>
        <p:spPr>
          <a:xfrm>
            <a:off x="7730915" y="4536090"/>
            <a:ext cx="2014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-0.0 Log(0.7)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= 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76D7B-A5FE-B745-963C-D1EBA6DD7B64}"/>
              </a:ext>
            </a:extLst>
          </p:cNvPr>
          <p:cNvSpPr/>
          <p:nvPr/>
        </p:nvSpPr>
        <p:spPr>
          <a:xfrm>
            <a:off x="9867962" y="4536089"/>
            <a:ext cx="2328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-1.0 Log(0.3)</a:t>
            </a:r>
          </a:p>
          <a:p>
            <a:pPr lvl="0" defTabSz="914377"/>
            <a:r>
              <a:rPr lang="en-US" sz="2400" dirty="0">
                <a:solidFill>
                  <a:srgbClr val="000000"/>
                </a:solidFill>
              </a:rPr>
              <a:t>   ≈ 1.20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69BF-F874-EA46-A0E4-95D398E59A64}"/>
              </a:ext>
            </a:extLst>
          </p:cNvPr>
          <p:cNvSpPr txBox="1"/>
          <p:nvPr/>
        </p:nvSpPr>
        <p:spPr>
          <a:xfrm>
            <a:off x="5173421" y="5574793"/>
            <a:ext cx="684678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 called the log loss because it is the log of the predicted probability for the true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4E5E7F-BF5B-1448-8E99-2A6F2FF62D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244" y="2830105"/>
            <a:ext cx="1422400" cy="1422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E27F41-3AE4-6340-A622-E941BA4FF5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199" y="4260702"/>
            <a:ext cx="3579034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0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401252" cy="1325563"/>
          </a:xfrm>
        </p:spPr>
        <p:txBody>
          <a:bodyPr/>
          <a:lstStyle/>
          <a:p>
            <a:r>
              <a:rPr lang="en-US" dirty="0"/>
              <a:t>The Loss for Logistic Regression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7"/>
            <a:ext cx="10515600" cy="3906665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b="1" dirty="0"/>
              <a:t>cross entropy </a:t>
            </a:r>
            <a:r>
              <a:rPr lang="en-US" dirty="0"/>
              <a:t>(simplified):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Equivalent to (derived from) </a:t>
            </a:r>
            <a:r>
              <a:rPr lang="en-US" b="1" dirty="0"/>
              <a:t>minimizing the KL divergence</a:t>
            </a:r>
          </a:p>
          <a:p>
            <a:pPr lvl="1"/>
            <a:r>
              <a:rPr lang="en-US" dirty="0"/>
              <a:t>Also equivalent to </a:t>
            </a:r>
            <a:r>
              <a:rPr lang="en-US" b="1" dirty="0"/>
              <a:t>maximizing the log-likelihood of the data </a:t>
            </a:r>
            <a:r>
              <a:rPr lang="mr-IN" dirty="0"/>
              <a:t>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covered in DS100 this semester)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-3217617"/>
            <a:ext cx="8343900" cy="1117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63628" y="5370022"/>
            <a:ext cx="78614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Is this loss function reasonable?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72D9-D635-6148-AA79-1D17A1EE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26" y="2327030"/>
            <a:ext cx="913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1423-576B-9344-A8BF-1F7B230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Using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EDD0-2202-7A49-B3A4-EDDEE4E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6" y="1646238"/>
            <a:ext cx="91313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912DE-F5DC-FD48-8091-6F44F28E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25" y="3396870"/>
            <a:ext cx="3756002" cy="258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79F18-56AC-BD43-A508-76BCE0CF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3" y="3396870"/>
            <a:ext cx="3756002" cy="258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9004C-1332-104D-AC74-0F6D20C8A9D5}"/>
              </a:ext>
            </a:extLst>
          </p:cNvPr>
          <p:cNvSpPr txBox="1"/>
          <p:nvPr/>
        </p:nvSpPr>
        <p:spPr>
          <a:xfrm>
            <a:off x="1836420" y="3146786"/>
            <a:ext cx="11721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Toy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9C0BE-75D8-0840-9F54-A28D2FC2473C}"/>
              </a:ext>
            </a:extLst>
          </p:cNvPr>
          <p:cNvSpPr txBox="1"/>
          <p:nvPr/>
        </p:nvSpPr>
        <p:spPr>
          <a:xfrm>
            <a:off x="4876924" y="3149906"/>
            <a:ext cx="2553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 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B3536-9924-B747-AB08-93852537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427" y="3386571"/>
            <a:ext cx="3719437" cy="2585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F435-AB4F-504C-AA55-2B12C0BE8F4C}"/>
              </a:ext>
            </a:extLst>
          </p:cNvPr>
          <p:cNvSpPr txBox="1"/>
          <p:nvPr/>
        </p:nvSpPr>
        <p:spPr>
          <a:xfrm>
            <a:off x="8709126" y="3146786"/>
            <a:ext cx="2323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KL Div. Loss Surface</a:t>
            </a:r>
          </a:p>
        </p:txBody>
      </p:sp>
    </p:spTree>
    <p:extLst>
      <p:ext uri="{BB962C8B-B14F-4D97-AF65-F5344CB8AC3E}">
        <p14:creationId xmlns:p14="http://schemas.microsoft.com/office/powerpoint/2010/main" val="3743850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E827F4-9E02-8A4D-9184-AAC128555EB8}"/>
              </a:ext>
            </a:extLst>
          </p:cNvPr>
          <p:cNvSpPr/>
          <p:nvPr/>
        </p:nvSpPr>
        <p:spPr>
          <a:xfrm>
            <a:off x="7139458" y="13173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10"/>
              </a:rPr>
              <a:t>http://bit.ly/ds100-fa18-</a:t>
            </a:r>
            <a:r>
              <a:rPr lang="en-US" sz="2800" dirty="0"/>
              <a:t>??? </a:t>
            </a:r>
          </a:p>
        </p:txBody>
      </p:sp>
    </p:spTree>
    <p:extLst>
      <p:ext uri="{BB962C8B-B14F-4D97-AF65-F5344CB8AC3E}">
        <p14:creationId xmlns:p14="http://schemas.microsoft.com/office/powerpoint/2010/main" val="18138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997143" y="308335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6859" y="587657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7599" y="411888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2140" y="382649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2674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2392" y="591256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9186" y="590624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477317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76859" y="573172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311988" y="579836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84139" y="391838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16575" y="507313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8726" y="335867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 t="18800" r="8046" b="10111"/>
          <a:stretch/>
        </p:blipFill>
        <p:spPr>
          <a:xfrm>
            <a:off x="8465958" y="4720037"/>
            <a:ext cx="3630851" cy="189497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8" t="19355" r="9419" b="9447"/>
          <a:stretch/>
        </p:blipFill>
        <p:spPr>
          <a:xfrm>
            <a:off x="8465958" y="2786438"/>
            <a:ext cx="3490844" cy="18783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3214" y="1579793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4" y="1930529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83" y="2694464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95" y="350412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317" y="4377137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956" y="2767151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1821370" y="1306543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21086" y="4099770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61826" y="2342071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16367" y="2049683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66901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06619" y="4135757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3413" y="4129437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301544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201086" y="3954915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4136215" y="402155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08366" y="2141574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3740802" y="3296329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12953" y="1581862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49" y="5256243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33212" y="2075245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7D631-296C-7C4A-9B2F-DB73572B9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146" y="2473077"/>
            <a:ext cx="2679700" cy="495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666197" y="2682995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C96-98BF-2843-AA0E-ED5935F6A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50" y="3266464"/>
            <a:ext cx="2311400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9" y="4963177"/>
            <a:ext cx="2527300" cy="43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C19FAB-B81D-4A4B-82C6-0C168FA52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909" y="4043966"/>
            <a:ext cx="3584458" cy="25203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164C1F-1020-AE4B-B991-2F6DAB089D00}"/>
              </a:ext>
            </a:extLst>
          </p:cNvPr>
          <p:cNvSpPr txBox="1"/>
          <p:nvPr/>
        </p:nvSpPr>
        <p:spPr>
          <a:xfrm>
            <a:off x="554781" y="4261474"/>
            <a:ext cx="13564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Objective:</a:t>
            </a:r>
          </a:p>
        </p:txBody>
      </p:sp>
    </p:spTree>
    <p:extLst>
      <p:ext uri="{BB962C8B-B14F-4D97-AF65-F5344CB8AC3E}">
        <p14:creationId xmlns:p14="http://schemas.microsoft.com/office/powerpoint/2010/main" val="73513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12048" y="2785733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12" y="564859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721360" y="2813734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530273" y="3044325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62200" y="304432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13784108" y="2943563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9" y="7616991"/>
            <a:ext cx="8001000" cy="12573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807947" y="6979921"/>
            <a:ext cx="2242358" cy="637070"/>
          </a:xfrm>
          <a:prstGeom prst="wedgeRectCallout">
            <a:avLst>
              <a:gd name="adj1" fmla="val -18144"/>
              <a:gd name="adj2" fmla="val 108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Squared Loss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8731623" y="8686653"/>
            <a:ext cx="2242358" cy="637070"/>
          </a:xfrm>
          <a:prstGeom prst="wedgeRectCallout">
            <a:avLst>
              <a:gd name="adj1" fmla="val -23073"/>
              <a:gd name="adj2" fmla="val -889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Regularization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99359" y="3044325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829" y="3130193"/>
            <a:ext cx="254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29CBF-0AFB-ED4B-8617-CEC182B7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561" y="3219829"/>
            <a:ext cx="431905" cy="4817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0BAB75-9031-7C48-B91F-D53FD0380064}"/>
              </a:ext>
            </a:extLst>
          </p:cNvPr>
          <p:cNvSpPr txBox="1"/>
          <p:nvPr/>
        </p:nvSpPr>
        <p:spPr>
          <a:xfrm>
            <a:off x="9994603" y="3219829"/>
            <a:ext cx="174118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isAlive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35356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350679" y="3428742"/>
            <a:ext cx="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3149605" y="6221969"/>
            <a:ext cx="7408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1135" y="4464270"/>
            <a:ext cx="319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54324" y="4171882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364072" y="6257956"/>
            <a:ext cx="52610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2722" y="6251636"/>
            <a:ext cx="3898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-2169147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30395" y="6077114"/>
            <a:ext cx="0" cy="26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65524" y="614375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2162325" y="4263773"/>
            <a:ext cx="179313" cy="17931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70111" y="5418528"/>
            <a:ext cx="97013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2557738" y="3704061"/>
            <a:ext cx="11063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1937479" y="4197444"/>
            <a:ext cx="12025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397322" y="2823694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5219-DC6D-D943-BFB6-93F0977B9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98" y="3466179"/>
            <a:ext cx="2362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789FE-E2A1-C943-B951-E3253D2AC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584" y="4144287"/>
            <a:ext cx="2641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416" y="3628494"/>
            <a:ext cx="2717800" cy="4318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96B7427-568C-1244-9484-16BC8C25C305}"/>
              </a:ext>
            </a:extLst>
          </p:cNvPr>
          <p:cNvSpPr/>
          <p:nvPr/>
        </p:nvSpPr>
        <p:spPr>
          <a:xfrm>
            <a:off x="4258940" y="3596744"/>
            <a:ext cx="586015" cy="49530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677" y="30671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5754460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98" y="2034612"/>
            <a:ext cx="1727200" cy="469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197" y="2084896"/>
            <a:ext cx="11079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5752" y="5754964"/>
            <a:ext cx="1244571" cy="58010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r>
              <a:rPr lang="en-US" sz="3600" dirty="0"/>
              <a:t> </a:t>
            </a:r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  <a:p>
            <a:pPr marL="922338" indent="-922338">
              <a:lnSpc>
                <a:spcPct val="150000"/>
              </a:lnSpc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42" y="6105700"/>
            <a:ext cx="1384300" cy="34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021" y="6869635"/>
            <a:ext cx="1016000" cy="342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96" y="2282778"/>
            <a:ext cx="1714500" cy="342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855" y="8552308"/>
            <a:ext cx="1358900" cy="342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99588" y="4391904"/>
            <a:ext cx="0" cy="229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51974" y="6105700"/>
            <a:ext cx="4545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01699" y="4977378"/>
            <a:ext cx="195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6915" y="4698821"/>
            <a:ext cx="466822" cy="595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7762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3941" y="6127780"/>
            <a:ext cx="3227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44524" y="6123902"/>
            <a:ext cx="239194" cy="3587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053538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059672" y="6016823"/>
            <a:ext cx="0" cy="1639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1019870" y="6057710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57724" y="4904241"/>
            <a:ext cx="110018" cy="1100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754260" y="5482024"/>
            <a:ext cx="143774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(1,0)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1790" y="4400582"/>
            <a:ext cx="164514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charset="0"/>
                <a:ea typeface="Times" charset="0"/>
                <a:cs typeface="Times" charset="0"/>
              </a:rPr>
              <a:t>(-1,1)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82454" y="5162596"/>
            <a:ext cx="15071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96D2E-63DF-1546-A56C-9CA850403425}"/>
              </a:ext>
            </a:extLst>
          </p:cNvPr>
          <p:cNvSpPr txBox="1"/>
          <p:nvPr/>
        </p:nvSpPr>
        <p:spPr>
          <a:xfrm>
            <a:off x="594196" y="261931"/>
            <a:ext cx="392837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What is the value of </a:t>
            </a:r>
            <a:r>
              <a:rPr lang="en-US" sz="4400" dirty="0" err="1"/>
              <a:t>θ</a:t>
            </a:r>
            <a:r>
              <a:rPr lang="en-US" sz="4400" dirty="0"/>
              <a:t>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EEA35-8284-C44B-990D-A37825BA2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524" y="409622"/>
            <a:ext cx="7637376" cy="9878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2E7A98-EDC1-A948-A7DA-742C2960750B}"/>
              </a:ext>
            </a:extLst>
          </p:cNvPr>
          <p:cNvSpPr txBox="1"/>
          <p:nvPr/>
        </p:nvSpPr>
        <p:spPr>
          <a:xfrm>
            <a:off x="5775643" y="1563476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(-1,1):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8D9CC2-6495-2747-9B56-B7D24590F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647" y="1655034"/>
            <a:ext cx="2527300" cy="431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B1CC85-B42B-DF40-9B39-E3D184B09B52}"/>
              </a:ext>
            </a:extLst>
          </p:cNvPr>
          <p:cNvSpPr txBox="1"/>
          <p:nvPr/>
        </p:nvSpPr>
        <p:spPr>
          <a:xfrm>
            <a:off x="5775643" y="2753791"/>
            <a:ext cx="34323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ea typeface="Times" charset="0"/>
                <a:cs typeface="Times" charset="0"/>
              </a:rPr>
              <a:t>For the point (1, 0):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AB750-8BD3-3B4E-9539-0362E4CE2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647" y="2845211"/>
            <a:ext cx="27178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D6E93A-7E59-0D44-B968-C748C5B9C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3212" y="1466230"/>
            <a:ext cx="3546223" cy="24934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7EC67-1D61-934A-9CDA-B50FE097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96" y="3596744"/>
            <a:ext cx="1714500" cy="342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A83F3-4418-9C4D-B999-5453B9F60061}"/>
              </a:ext>
            </a:extLst>
          </p:cNvPr>
          <p:cNvGrpSpPr/>
          <p:nvPr/>
        </p:nvGrpSpPr>
        <p:grpSpPr>
          <a:xfrm>
            <a:off x="723595" y="2839193"/>
            <a:ext cx="4728195" cy="3707552"/>
            <a:chOff x="753098" y="2975240"/>
            <a:chExt cx="4728195" cy="37075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D3CBF-0206-7644-80AB-37E5E485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3098" y="3340874"/>
              <a:ext cx="4728195" cy="33419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6C758E-193F-114B-8BD3-E000331F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2695" y="5162596"/>
              <a:ext cx="1714500" cy="3429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23D5-1DFA-AD4F-B1B7-CF11983332DF}"/>
                </a:ext>
              </a:extLst>
            </p:cNvPr>
            <p:cNvSpPr txBox="1"/>
            <p:nvPr/>
          </p:nvSpPr>
          <p:spPr>
            <a:xfrm>
              <a:off x="1220195" y="2975240"/>
              <a:ext cx="121700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Loss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875C7C-7076-AC41-95AA-8C5CF43F663B}"/>
              </a:ext>
            </a:extLst>
          </p:cNvPr>
          <p:cNvSpPr txBox="1"/>
          <p:nvPr/>
        </p:nvSpPr>
        <p:spPr>
          <a:xfrm>
            <a:off x="4130946" y="5297358"/>
            <a:ext cx="33522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Degenerate Solution!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CE027B1-F5B5-3942-AA19-A629A63B73E3}"/>
              </a:ext>
            </a:extLst>
          </p:cNvPr>
          <p:cNvSpPr/>
          <p:nvPr/>
        </p:nvSpPr>
        <p:spPr>
          <a:xfrm>
            <a:off x="7601802" y="4967785"/>
            <a:ext cx="4339989" cy="1146412"/>
          </a:xfrm>
          <a:custGeom>
            <a:avLst/>
            <a:gdLst>
              <a:gd name="connsiteX0" fmla="*/ 0 w 3848669"/>
              <a:gd name="connsiteY0" fmla="*/ 0 h 1146412"/>
              <a:gd name="connsiteX1" fmla="*/ 1501254 w 3848669"/>
              <a:gd name="connsiteY1" fmla="*/ 0 h 1146412"/>
              <a:gd name="connsiteX2" fmla="*/ 1501254 w 3848669"/>
              <a:gd name="connsiteY2" fmla="*/ 1146412 h 1146412"/>
              <a:gd name="connsiteX3" fmla="*/ 3848669 w 3848669"/>
              <a:gd name="connsiteY3" fmla="*/ 1146412 h 1146412"/>
              <a:gd name="connsiteX0" fmla="*/ 0 w 4339989"/>
              <a:gd name="connsiteY0" fmla="*/ 0 h 1146412"/>
              <a:gd name="connsiteX1" fmla="*/ 1992574 w 4339989"/>
              <a:gd name="connsiteY1" fmla="*/ 0 h 1146412"/>
              <a:gd name="connsiteX2" fmla="*/ 1992574 w 4339989"/>
              <a:gd name="connsiteY2" fmla="*/ 1146412 h 1146412"/>
              <a:gd name="connsiteX3" fmla="*/ 4339989 w 4339989"/>
              <a:gd name="connsiteY3" fmla="*/ 1146412 h 11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89" h="1146412">
                <a:moveTo>
                  <a:pt x="0" y="0"/>
                </a:moveTo>
                <a:lnTo>
                  <a:pt x="1992574" y="0"/>
                </a:lnTo>
                <a:lnTo>
                  <a:pt x="1992574" y="1146412"/>
                </a:lnTo>
                <a:lnTo>
                  <a:pt x="4339989" y="1146412"/>
                </a:lnTo>
              </a:path>
            </a:pathLst>
          </a:cu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C202C-1941-0F48-B4CB-A546BDB731FF}"/>
              </a:ext>
            </a:extLst>
          </p:cNvPr>
          <p:cNvSpPr txBox="1"/>
          <p:nvPr/>
        </p:nvSpPr>
        <p:spPr>
          <a:xfrm>
            <a:off x="9891639" y="4207238"/>
            <a:ext cx="21226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Overly confident!</a:t>
            </a:r>
          </a:p>
        </p:txBody>
      </p:sp>
    </p:spTree>
    <p:extLst>
      <p:ext uri="{BB962C8B-B14F-4D97-AF65-F5344CB8AC3E}">
        <p14:creationId xmlns:p14="http://schemas.microsoft.com/office/powerpoint/2010/main" val="87765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510" y="1825625"/>
            <a:ext cx="7876768" cy="4351339"/>
          </a:xfrm>
        </p:spPr>
        <p:txBody>
          <a:bodyPr/>
          <a:lstStyle/>
          <a:p>
            <a:r>
              <a:rPr lang="en-US" dirty="0"/>
              <a:t>A classification dataset is said to be linearly separable if there exists a hyperplane that separates the two classes. </a:t>
            </a:r>
          </a:p>
          <a:p>
            <a:r>
              <a:rPr lang="en-US" dirty="0"/>
              <a:t>If data is linearly separable, logistic regression requires regularization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8771" y="503947"/>
            <a:ext cx="3807612" cy="2710644"/>
            <a:chOff x="7995844" y="1148597"/>
            <a:chExt cx="3807612" cy="2710644"/>
          </a:xfrm>
        </p:grpSpPr>
        <p:grpSp>
          <p:nvGrpSpPr>
            <p:cNvPr id="25" name="Group 24"/>
            <p:cNvGrpSpPr/>
            <p:nvPr/>
          </p:nvGrpSpPr>
          <p:grpSpPr>
            <a:xfrm>
              <a:off x="8078345" y="1483895"/>
              <a:ext cx="3725111" cy="2375346"/>
              <a:chOff x="7844589" y="617621"/>
              <a:chExt cx="3725111" cy="2375346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7848600" y="630767"/>
                <a:ext cx="3721100" cy="2362200"/>
              </a:xfrm>
              <a:custGeom>
                <a:avLst/>
                <a:gdLst>
                  <a:gd name="connsiteX0" fmla="*/ 0 w 3721100"/>
                  <a:gd name="connsiteY0" fmla="*/ 2362200 h 2362200"/>
                  <a:gd name="connsiteX1" fmla="*/ 4233 w 3721100"/>
                  <a:gd name="connsiteY1" fmla="*/ 1960033 h 2362200"/>
                  <a:gd name="connsiteX2" fmla="*/ 3721100 w 3721100"/>
                  <a:gd name="connsiteY2" fmla="*/ 0 h 2362200"/>
                  <a:gd name="connsiteX3" fmla="*/ 3716867 w 3721100"/>
                  <a:gd name="connsiteY3" fmla="*/ 2362200 h 2362200"/>
                  <a:gd name="connsiteX4" fmla="*/ 0 w 3721100"/>
                  <a:gd name="connsiteY4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100" h="2362200">
                    <a:moveTo>
                      <a:pt x="0" y="2362200"/>
                    </a:moveTo>
                    <a:lnTo>
                      <a:pt x="4233" y="1960033"/>
                    </a:lnTo>
                    <a:lnTo>
                      <a:pt x="3721100" y="0"/>
                    </a:lnTo>
                    <a:lnTo>
                      <a:pt x="3716867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848600" y="622300"/>
                <a:ext cx="3716867" cy="1964267"/>
              </a:xfrm>
              <a:custGeom>
                <a:avLst/>
                <a:gdLst>
                  <a:gd name="connsiteX0" fmla="*/ 4233 w 3716867"/>
                  <a:gd name="connsiteY0" fmla="*/ 1964267 h 1964267"/>
                  <a:gd name="connsiteX1" fmla="*/ 0 w 3716867"/>
                  <a:gd name="connsiteY1" fmla="*/ 0 h 1964267"/>
                  <a:gd name="connsiteX2" fmla="*/ 3716867 w 3716867"/>
                  <a:gd name="connsiteY2" fmla="*/ 0 h 1964267"/>
                  <a:gd name="connsiteX3" fmla="*/ 3674533 w 3716867"/>
                  <a:gd name="connsiteY3" fmla="*/ 33867 h 1964267"/>
                  <a:gd name="connsiteX4" fmla="*/ 4233 w 3716867"/>
                  <a:gd name="connsiteY4" fmla="*/ 1964267 h 196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867" h="1964267">
                    <a:moveTo>
                      <a:pt x="4233" y="1964267"/>
                    </a:moveTo>
                    <a:lnTo>
                      <a:pt x="0" y="0"/>
                    </a:lnTo>
                    <a:lnTo>
                      <a:pt x="3716867" y="0"/>
                    </a:lnTo>
                    <a:lnTo>
                      <a:pt x="3674533" y="33867"/>
                    </a:lnTo>
                    <a:lnTo>
                      <a:pt x="4233" y="196426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844589" y="617621"/>
                <a:ext cx="3721769" cy="237423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8354149" y="147925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10112542" y="1829942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9329599" y="217612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9850299" y="2408739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9127959" y="1175670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9984206" y="984779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11093227" y="25250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715321" y="2474244"/>
                <a:ext cx="232610" cy="232610"/>
              </a:xfrm>
              <a:prstGeom prst="donut">
                <a:avLst>
                  <a:gd name="adj" fmla="val 14911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ross 37"/>
              <p:cNvSpPr/>
              <p:nvPr/>
            </p:nvSpPr>
            <p:spPr>
              <a:xfrm>
                <a:off x="8464884" y="845218"/>
                <a:ext cx="256673" cy="256673"/>
              </a:xfrm>
              <a:prstGeom prst="plus">
                <a:avLst>
                  <a:gd name="adj" fmla="val 41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844589" y="631323"/>
                <a:ext cx="3721769" cy="19594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995844" y="1148597"/>
              <a:ext cx="28793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Linearly Separable Data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48771" y="3467434"/>
            <a:ext cx="3804270" cy="2709530"/>
            <a:chOff x="7748771" y="3467434"/>
            <a:chExt cx="3804270" cy="2709530"/>
          </a:xfrm>
        </p:grpSpPr>
        <p:grpSp>
          <p:nvGrpSpPr>
            <p:cNvPr id="23" name="Group 22"/>
            <p:cNvGrpSpPr/>
            <p:nvPr/>
          </p:nvGrpSpPr>
          <p:grpSpPr>
            <a:xfrm>
              <a:off x="7748771" y="3467434"/>
              <a:ext cx="3804270" cy="2709530"/>
              <a:chOff x="7995844" y="1148597"/>
              <a:chExt cx="3804270" cy="270953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078345" y="1483895"/>
                <a:ext cx="3721769" cy="2374232"/>
                <a:chOff x="7844589" y="617621"/>
                <a:chExt cx="3721769" cy="237423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844589" y="617621"/>
                  <a:ext cx="3721769" cy="2374232"/>
                </a:xfrm>
                <a:prstGeom prst="rect">
                  <a:avLst/>
                </a:prstGeom>
                <a:gradFill>
                  <a:gsLst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4000">
                      <a:schemeClr val="accent4">
                        <a:lumMod val="60000"/>
                        <a:lumOff val="40000"/>
                      </a:schemeClr>
                    </a:gs>
                  </a:gsLst>
                  <a:lin ang="15000000" scaled="0"/>
                </a:gra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Cross 7"/>
                <p:cNvSpPr/>
                <p:nvPr/>
              </p:nvSpPr>
              <p:spPr>
                <a:xfrm>
                  <a:off x="8354149" y="147925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nut 8"/>
                <p:cNvSpPr/>
                <p:nvPr/>
              </p:nvSpPr>
              <p:spPr>
                <a:xfrm>
                  <a:off x="10112542" y="1829942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nut 9"/>
                <p:cNvSpPr/>
                <p:nvPr/>
              </p:nvSpPr>
              <p:spPr>
                <a:xfrm>
                  <a:off x="9329599" y="217612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Donut 10"/>
                <p:cNvSpPr/>
                <p:nvPr/>
              </p:nvSpPr>
              <p:spPr>
                <a:xfrm>
                  <a:off x="9850299" y="2408739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ross 11"/>
                <p:cNvSpPr/>
                <p:nvPr/>
              </p:nvSpPr>
              <p:spPr>
                <a:xfrm>
                  <a:off x="9127959" y="1175670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ross 12"/>
                <p:cNvSpPr/>
                <p:nvPr/>
              </p:nvSpPr>
              <p:spPr>
                <a:xfrm>
                  <a:off x="9984206" y="984779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onut 13"/>
                <p:cNvSpPr/>
                <p:nvPr/>
              </p:nvSpPr>
              <p:spPr>
                <a:xfrm>
                  <a:off x="11093227" y="25250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/>
                <p:cNvSpPr/>
                <p:nvPr/>
              </p:nvSpPr>
              <p:spPr>
                <a:xfrm>
                  <a:off x="8715321" y="2474244"/>
                  <a:ext cx="232610" cy="232610"/>
                </a:xfrm>
                <a:prstGeom prst="donut">
                  <a:avLst>
                    <a:gd name="adj" fmla="val 14911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ross 15"/>
                <p:cNvSpPr/>
                <p:nvPr/>
              </p:nvSpPr>
              <p:spPr>
                <a:xfrm>
                  <a:off x="8464884" y="845218"/>
                  <a:ext cx="256673" cy="256673"/>
                </a:xfrm>
                <a:prstGeom prst="plus">
                  <a:avLst>
                    <a:gd name="adj" fmla="val 41667"/>
                  </a:avLst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995844" y="1148597"/>
                <a:ext cx="33441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</a:t>
                </a:r>
                <a:r>
                  <a:rPr lang="en-US" dirty="0"/>
                  <a:t> Linearly Separable Data</a:t>
                </a:r>
              </a:p>
            </p:txBody>
          </p:sp>
        </p:grpSp>
        <p:sp>
          <p:nvSpPr>
            <p:cNvPr id="40" name="Donut 39"/>
            <p:cNvSpPr/>
            <p:nvPr/>
          </p:nvSpPr>
          <p:spPr>
            <a:xfrm>
              <a:off x="8728711" y="4278083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ross 40"/>
            <p:cNvSpPr/>
            <p:nvPr/>
          </p:nvSpPr>
          <p:spPr>
            <a:xfrm>
              <a:off x="10371412" y="546551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4731" y="4754966"/>
            <a:ext cx="5660049" cy="1848634"/>
            <a:chOff x="1284731" y="4754966"/>
            <a:chExt cx="5660049" cy="184863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4731" y="4754966"/>
              <a:ext cx="2805062" cy="184863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98389" y="5182301"/>
              <a:ext cx="264639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Weights go to infinity!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B03D5D-5D7F-F941-8662-BD3ACDC1A4EA}"/>
              </a:ext>
            </a:extLst>
          </p:cNvPr>
          <p:cNvSpPr txBox="1"/>
          <p:nvPr/>
        </p:nvSpPr>
        <p:spPr>
          <a:xfrm>
            <a:off x="5295207" y="6234268"/>
            <a:ext cx="119135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07580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05F4-571F-3743-853F-D4C861C8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EE8F-301F-9F4F-8018-6E006BD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469"/>
            <a:ext cx="10515600" cy="2735495"/>
          </a:xfrm>
        </p:spPr>
        <p:txBody>
          <a:bodyPr>
            <a:normAutofit/>
          </a:bodyPr>
          <a:lstStyle/>
          <a:p>
            <a:r>
              <a:rPr lang="en-US" sz="2400" dirty="0"/>
              <a:t>Prevents weights from diverging on linearly 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DA609-F797-9045-8D81-6CA71E3A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8" y="2221796"/>
            <a:ext cx="7637376" cy="98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5689-A493-7D4A-9D41-A11EB4B1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90" y="2055329"/>
            <a:ext cx="1841500" cy="13208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36EDB91-E649-DF46-871D-99674002DBFC}"/>
              </a:ext>
            </a:extLst>
          </p:cNvPr>
          <p:cNvSpPr/>
          <p:nvPr/>
        </p:nvSpPr>
        <p:spPr>
          <a:xfrm>
            <a:off x="6893840" y="5134426"/>
            <a:ext cx="266007" cy="294367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D52FD-E264-F64D-AFA7-C70B04BB21F7}"/>
              </a:ext>
            </a:extLst>
          </p:cNvPr>
          <p:cNvSpPr txBox="1"/>
          <p:nvPr/>
        </p:nvSpPr>
        <p:spPr>
          <a:xfrm>
            <a:off x="2094292" y="4295868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Earlier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71F54-F2A9-A149-801D-FF493E976F3E}"/>
              </a:ext>
            </a:extLst>
          </p:cNvPr>
          <p:cNvGrpSpPr/>
          <p:nvPr/>
        </p:nvGrpSpPr>
        <p:grpSpPr>
          <a:xfrm>
            <a:off x="3240760" y="4064061"/>
            <a:ext cx="3404738" cy="2638297"/>
            <a:chOff x="3240760" y="4064061"/>
            <a:chExt cx="3404738" cy="2638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5206D-BA40-B249-853F-99A4604F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760" y="4295868"/>
              <a:ext cx="3404738" cy="2406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1D0DD-F544-3F4B-9C50-E3D6E1A2170C}"/>
                </a:ext>
              </a:extLst>
            </p:cNvPr>
            <p:cNvSpPr txBox="1"/>
            <p:nvPr/>
          </p:nvSpPr>
          <p:spPr>
            <a:xfrm>
              <a:off x="3714133" y="4064061"/>
              <a:ext cx="268374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 Regularization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EC497A-01DD-E44B-BF81-6E5FD561614E}"/>
              </a:ext>
            </a:extLst>
          </p:cNvPr>
          <p:cNvGrpSpPr/>
          <p:nvPr/>
        </p:nvGrpSpPr>
        <p:grpSpPr>
          <a:xfrm>
            <a:off x="7290168" y="4064061"/>
            <a:ext cx="3741297" cy="2638297"/>
            <a:chOff x="7290168" y="4064061"/>
            <a:chExt cx="3741297" cy="2638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045C96-9B45-F54D-B296-4EEE2AA8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168" y="4298400"/>
              <a:ext cx="3418962" cy="2403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C153D-5E42-EA46-A868-AEBA682BFF98}"/>
                </a:ext>
              </a:extLst>
            </p:cNvPr>
            <p:cNvSpPr txBox="1"/>
            <p:nvPr/>
          </p:nvSpPr>
          <p:spPr>
            <a:xfrm>
              <a:off x="7446316" y="4064061"/>
              <a:ext cx="358514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Regularization (</a:t>
              </a:r>
              <a:r>
                <a:rPr lang="en-US" dirty="0" err="1"/>
                <a:t>λ</a:t>
              </a:r>
              <a:r>
                <a:rPr lang="en-US" dirty="0"/>
                <a:t> = 0.1)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0F5C680-E641-4F44-9648-4A6CE7F2881A}"/>
              </a:ext>
            </a:extLst>
          </p:cNvPr>
          <p:cNvSpPr/>
          <p:nvPr/>
        </p:nvSpPr>
        <p:spPr>
          <a:xfrm>
            <a:off x="3634740" y="6152856"/>
            <a:ext cx="194518" cy="108066"/>
          </a:xfrm>
          <a:custGeom>
            <a:avLst/>
            <a:gdLst>
              <a:gd name="connsiteX0" fmla="*/ 140485 w 194518"/>
              <a:gd name="connsiteY0" fmla="*/ 0 h 108066"/>
              <a:gd name="connsiteX1" fmla="*/ 194518 w 194518"/>
              <a:gd name="connsiteY1" fmla="*/ 54033 h 108066"/>
              <a:gd name="connsiteX2" fmla="*/ 140485 w 194518"/>
              <a:gd name="connsiteY2" fmla="*/ 108066 h 108066"/>
              <a:gd name="connsiteX3" fmla="*/ 102278 w 194518"/>
              <a:gd name="connsiteY3" fmla="*/ 92240 h 108066"/>
              <a:gd name="connsiteX4" fmla="*/ 93218 w 194518"/>
              <a:gd name="connsiteY4" fmla="*/ 70368 h 108066"/>
              <a:gd name="connsiteX5" fmla="*/ 32670 w 194518"/>
              <a:gd name="connsiteY5" fmla="*/ 70368 h 108066"/>
              <a:gd name="connsiteX6" fmla="*/ 32670 w 194518"/>
              <a:gd name="connsiteY6" fmla="*/ 86703 h 108066"/>
              <a:gd name="connsiteX7" fmla="*/ 0 w 194518"/>
              <a:gd name="connsiteY7" fmla="*/ 54033 h 108066"/>
              <a:gd name="connsiteX8" fmla="*/ 32670 w 194518"/>
              <a:gd name="connsiteY8" fmla="*/ 21363 h 108066"/>
              <a:gd name="connsiteX9" fmla="*/ 32670 w 194518"/>
              <a:gd name="connsiteY9" fmla="*/ 37698 h 108066"/>
              <a:gd name="connsiteX10" fmla="*/ 93218 w 194518"/>
              <a:gd name="connsiteY10" fmla="*/ 37698 h 108066"/>
              <a:gd name="connsiteX11" fmla="*/ 102278 w 194518"/>
              <a:gd name="connsiteY11" fmla="*/ 15826 h 108066"/>
              <a:gd name="connsiteX12" fmla="*/ 140485 w 194518"/>
              <a:gd name="connsiteY12" fmla="*/ 0 h 10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518" h="108066">
                <a:moveTo>
                  <a:pt x="140485" y="0"/>
                </a:moveTo>
                <a:cubicBezTo>
                  <a:pt x="170327" y="0"/>
                  <a:pt x="194518" y="24191"/>
                  <a:pt x="194518" y="54033"/>
                </a:cubicBezTo>
                <a:cubicBezTo>
                  <a:pt x="194518" y="83875"/>
                  <a:pt x="170327" y="108066"/>
                  <a:pt x="140485" y="108066"/>
                </a:cubicBezTo>
                <a:cubicBezTo>
                  <a:pt x="125564" y="108066"/>
                  <a:pt x="112056" y="102018"/>
                  <a:pt x="102278" y="92240"/>
                </a:cubicBezTo>
                <a:lnTo>
                  <a:pt x="93218" y="70368"/>
                </a:lnTo>
                <a:lnTo>
                  <a:pt x="32670" y="70368"/>
                </a:lnTo>
                <a:lnTo>
                  <a:pt x="32670" y="86703"/>
                </a:lnTo>
                <a:lnTo>
                  <a:pt x="0" y="54033"/>
                </a:lnTo>
                <a:lnTo>
                  <a:pt x="32670" y="21363"/>
                </a:lnTo>
                <a:lnTo>
                  <a:pt x="32670" y="37698"/>
                </a:lnTo>
                <a:lnTo>
                  <a:pt x="93218" y="37698"/>
                </a:lnTo>
                <a:lnTo>
                  <a:pt x="102278" y="15826"/>
                </a:lnTo>
                <a:cubicBezTo>
                  <a:pt x="112056" y="6048"/>
                  <a:pt x="125564" y="0"/>
                  <a:pt x="140485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4CA92B-AAB6-2441-8814-DF92E722EBCB}"/>
              </a:ext>
            </a:extLst>
          </p:cNvPr>
          <p:cNvSpPr/>
          <p:nvPr/>
        </p:nvSpPr>
        <p:spPr>
          <a:xfrm>
            <a:off x="8810244" y="6163248"/>
            <a:ext cx="91440" cy="9144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6F51F-0A30-0040-8AF8-93C356C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the Loss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574C0-1FCE-514C-A21F-250C16266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8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5599247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610366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4294982"/>
            <a:ext cx="83820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56C5B-9E3D-324D-BA74-AE2BBD33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229961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1186392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3917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92180"/>
            <a:ext cx="7404100" cy="111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103299"/>
            <a:ext cx="1270000" cy="419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787915"/>
            <a:ext cx="83820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5396445"/>
            <a:ext cx="8801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B6C01-DAB5-9748-BD35-4049B763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312" y="865719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266716" y="917493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860943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103185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790183"/>
            <a:ext cx="88011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2466068"/>
            <a:ext cx="49911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51" y="3761128"/>
            <a:ext cx="25146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21" y="3772012"/>
            <a:ext cx="4889500" cy="1104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66" y="2466068"/>
            <a:ext cx="1257300" cy="977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51" y="2466068"/>
            <a:ext cx="2501900" cy="1003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408" y="5684322"/>
            <a:ext cx="23622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3051" y="5366822"/>
            <a:ext cx="4597400" cy="1104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3234" y="1907783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9574" y="1975187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9958" y="3827776"/>
            <a:ext cx="123309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7030A0"/>
                </a:solidFill>
              </a:rPr>
              <a:t>Chain</a:t>
            </a:r>
            <a:br>
              <a:rPr lang="en-US" sz="2800">
                <a:solidFill>
                  <a:srgbClr val="7030A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Rule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6358" y="37787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94" y="539104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6716" y="5167617"/>
            <a:ext cx="8483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.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of </a:t>
            </a:r>
            <a:r>
              <a:rPr lang="en-US" dirty="0" err="1">
                <a:solidFill>
                  <a:srgbClr val="7030A0"/>
                </a:solidFill>
              </a:rPr>
              <a:t>σ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7A0677-6F3B-2B47-8C9E-459466B3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787291" y="988162"/>
            <a:ext cx="2928334" cy="7743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149600" y="2183613"/>
            <a:ext cx="6417733" cy="11755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-3186506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-1793211"/>
            <a:ext cx="10515600" cy="4530726"/>
          </a:xfrm>
        </p:spPr>
        <p:txBody>
          <a:bodyPr/>
          <a:lstStyle/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170917"/>
            <a:ext cx="1270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57915"/>
            <a:ext cx="8801100" cy="111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66" y="2274115"/>
            <a:ext cx="1257300" cy="977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25" y="2528115"/>
            <a:ext cx="2362200" cy="4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96917" y="2563010"/>
            <a:ext cx="18966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/>
              <a:t>Useful Identity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809343"/>
            <a:ext cx="106299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388641"/>
            <a:ext cx="59944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03D76-2F89-B54C-8009-0572870F7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312" y="-1184644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2450" y="166294"/>
            <a:ext cx="10801350" cy="1325563"/>
          </a:xfrm>
        </p:spPr>
        <p:txBody>
          <a:bodyPr/>
          <a:lstStyle/>
          <a:p>
            <a:r>
              <a:rPr lang="en-US" dirty="0"/>
              <a:t>Logistic Loss Function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990600" y="5369922"/>
            <a:ext cx="10515600" cy="1444536"/>
          </a:xfrm>
        </p:spPr>
        <p:txBody>
          <a:bodyPr/>
          <a:lstStyle/>
          <a:p>
            <a:r>
              <a:rPr lang="en-US" dirty="0"/>
              <a:t>Set derivative = 0 and solve for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dirty="0"/>
              <a:t>No general analytic solution </a:t>
            </a:r>
          </a:p>
          <a:p>
            <a:pPr lvl="1"/>
            <a:r>
              <a:rPr lang="en-US" dirty="0"/>
              <a:t>Solved using numeric methods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1" y="4393091"/>
            <a:ext cx="1270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38" y="4043841"/>
            <a:ext cx="5994400" cy="1117600"/>
          </a:xfrm>
          <a:prstGeom prst="rect">
            <a:avLst/>
          </a:prstGeom>
        </p:spPr>
      </p:pic>
      <p:sp>
        <p:nvSpPr>
          <p:cNvPr id="13" name="Content Placeholder 22"/>
          <p:cNvSpPr txBox="1">
            <a:spLocks/>
          </p:cNvSpPr>
          <p:nvPr/>
        </p:nvSpPr>
        <p:spPr>
          <a:xfrm>
            <a:off x="990600" y="1491857"/>
            <a:ext cx="10515600" cy="40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KL divergence (simplified)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Derivative: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F1EFE-77A6-DC42-8CF4-54857612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312" y="2161835"/>
            <a:ext cx="7637376" cy="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0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113877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Reinforcement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Learning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covered)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6797" y="3926870"/>
              <a:ext cx="2038662" cy="114614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A18B-DBE1-0441-8BCD-FAEBBB211BBC}"/>
              </a:ext>
            </a:extLst>
          </p:cNvPr>
          <p:cNvSpPr txBox="1"/>
          <p:nvPr/>
        </p:nvSpPr>
        <p:spPr>
          <a:xfrm rot="19037477">
            <a:off x="5809856" y="1945284"/>
            <a:ext cx="10518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Reward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6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991"/>
            <a:ext cx="10515600" cy="1704747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1306286" y="1646238"/>
            <a:ext cx="9898744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4627" y="2600264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07" y="1845553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6258" y="1849542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1761" y="3523372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8" y="3277992"/>
            <a:ext cx="759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18984" cy="1325563"/>
          </a:xfrm>
        </p:spPr>
        <p:txBody>
          <a:bodyPr/>
          <a:lstStyle/>
          <a:p>
            <a:r>
              <a:rPr lang="en-US" dirty="0"/>
              <a:t>Gradient Descent for </a:t>
            </a:r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914137"/>
            <a:ext cx="10733690" cy="29693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882" y="2868163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2113452"/>
            <a:ext cx="1257300" cy="44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95522"/>
            <a:ext cx="22557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Logistic Regression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511978"/>
            <a:ext cx="9677400" cy="11430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193653"/>
            <a:ext cx="10515600" cy="1704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ρ</a:t>
            </a:r>
            <a:r>
              <a:rPr lang="en-US" b="1" i="1" dirty="0"/>
              <a:t>(𝜏)</a:t>
            </a:r>
            <a:r>
              <a:rPr lang="en-US" dirty="0"/>
              <a:t> is the step size (learning rate) </a:t>
            </a:r>
          </a:p>
          <a:p>
            <a:pPr lvl="1"/>
            <a:r>
              <a:rPr lang="en-US" dirty="0"/>
              <a:t>typically 1/𝜏</a:t>
            </a:r>
          </a:p>
          <a:p>
            <a:r>
              <a:rPr lang="en-US" dirty="0"/>
              <a:t>Converges when gradient is ≈ 0 (or we run out of patience)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44466" y="2141137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1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5507719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2642557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2314009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5229680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3696154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370591"/>
            <a:ext cx="10515600" cy="4362678"/>
          </a:xfrm>
        </p:spPr>
        <p:txBody>
          <a:bodyPr/>
          <a:lstStyle/>
          <a:p>
            <a:r>
              <a:rPr lang="en-US" dirty="0"/>
              <a:t>For many learning problems the gradient is a sum: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large n this can be costly</a:t>
            </a:r>
          </a:p>
          <a:p>
            <a:r>
              <a:rPr lang="en-US" dirty="0"/>
              <a:t>What if we approximated the gradient by looking at a few random points: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62" y="1490890"/>
            <a:ext cx="1270000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7" y="-1374272"/>
            <a:ext cx="12700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2" y="-1702820"/>
            <a:ext cx="5689600" cy="111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82" y="1212851"/>
            <a:ext cx="5943600" cy="10668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096000" y="2701910"/>
            <a:ext cx="3157267" cy="1011305"/>
          </a:xfrm>
          <a:prstGeom prst="wedgeRoundRectCallout">
            <a:avLst>
              <a:gd name="adj1" fmla="val -61910"/>
              <a:gd name="adj2" fmla="val -9088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</a:t>
            </a:r>
            <a:br>
              <a:rPr lang="en-US" sz="2400" dirty="0"/>
            </a:br>
            <a:r>
              <a:rPr lang="en-US" sz="2400" dirty="0"/>
              <a:t>of records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01962" y="2682267"/>
            <a:ext cx="1429658" cy="1011305"/>
          </a:xfrm>
          <a:prstGeom prst="wedgeRoundRectCallout">
            <a:avLst>
              <a:gd name="adj1" fmla="val 43680"/>
              <a:gd name="adj2" fmla="val -8245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Batch</a:t>
            </a:r>
          </a:p>
          <a:p>
            <a:pPr algn="ctr"/>
            <a:r>
              <a:rPr lang="en-US" sz="2400" dirty="0"/>
              <a:t>Size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947093"/>
            <a:ext cx="10515600" cy="271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reasonable estimator for the gradient</a:t>
            </a:r>
          </a:p>
          <a:p>
            <a:pPr lvl="1"/>
            <a:r>
              <a:rPr lang="en-US" dirty="0"/>
              <a:t>Unbiased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Often batch size is one! (why is this helpful)</a:t>
            </a:r>
          </a:p>
          <a:p>
            <a:pPr lvl="1"/>
            <a:r>
              <a:rPr lang="en-US" dirty="0"/>
              <a:t>Fast to compute!</a:t>
            </a:r>
          </a:p>
          <a:p>
            <a:r>
              <a:rPr lang="en-US" dirty="0"/>
              <a:t>A key ingredient in the recent success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721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043" y="1061357"/>
            <a:ext cx="10531928" cy="37439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8056" y="1924081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0 to convergence: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4" y="1266430"/>
            <a:ext cx="1257300" cy="44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015" y="1270419"/>
            <a:ext cx="633859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vector (random, zeros </a:t>
            </a:r>
            <a:r>
              <a:rPr lang="mr-IN" sz="3200" dirty="0"/>
              <a:t>…</a:t>
            </a:r>
            <a:r>
              <a:rPr lang="en-US" sz="3200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266229"/>
            <a:ext cx="9271000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86" y="4950475"/>
            <a:ext cx="665480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396" y="5018452"/>
            <a:ext cx="251703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Decomposable</a:t>
            </a:r>
          </a:p>
          <a:p>
            <a:pPr algn="r"/>
            <a:r>
              <a:rPr lang="en-US" sz="2400" dirty="0"/>
              <a:t>Loss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886" y="6327942"/>
            <a:ext cx="85026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Loss can </a:t>
            </a:r>
            <a:r>
              <a:rPr lang="en-US" sz="2400"/>
              <a:t>be written as a sum of the loss on each record.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728737"/>
            <a:ext cx="6134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202065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𝜏 from 0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91540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𝜏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5166333"/>
              <a:ext cx="9271000" cy="1384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81" y="1665749"/>
            <a:ext cx="8058663" cy="12424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90471" y="3264577"/>
            <a:ext cx="318407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Similar Algorithms</a:t>
            </a:r>
          </a:p>
        </p:txBody>
      </p:sp>
    </p:spTree>
    <p:extLst>
      <p:ext uri="{BB962C8B-B14F-4D97-AF65-F5344CB8AC3E}">
        <p14:creationId xmlns:p14="http://schemas.microsoft.com/office/powerpoint/2010/main" val="446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V="1">
            <a:off x="4119879" y="3770779"/>
            <a:ext cx="197621" cy="65268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 flipV="1">
            <a:off x="4314001" y="3351045"/>
            <a:ext cx="468374" cy="45424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777635" y="3176395"/>
            <a:ext cx="436916" cy="19992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V="1">
            <a:off x="5211310" y="3096547"/>
            <a:ext cx="353017" cy="9409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>
            <a:off x="5553349" y="3096547"/>
            <a:ext cx="399776" cy="1473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 flipV="1">
            <a:off x="5912450" y="3046698"/>
            <a:ext cx="359324" cy="64586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6226409" y="3011241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 flipV="1">
            <a:off x="6515010" y="2963840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168 -0.10486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-0.10486 L 0.05169 -0.167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6736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11524 -0.20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24 -0.20856 C 0.12526 -0.20764 0.13542 -0.20648 0.14493 -0.20741 C 0.1543 -0.2081 0.17188 -0.21342 0.17188 -0.21319 C 0.18021 -0.21528 0.18698 -0.21574 0.1948 -0.21829 C 0.20261 -0.2206 0.21055 -0.2243 0.21849 -0.22778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7970"/>
            <a:ext cx="10801350" cy="1325563"/>
          </a:xfrm>
        </p:spPr>
        <p:txBody>
          <a:bodyPr/>
          <a:lstStyle/>
          <a:p>
            <a:r>
              <a:rPr lang="en-US" b="1" dirty="0"/>
              <a:t>Stochastic</a:t>
            </a:r>
            <a:r>
              <a:rPr lang="en-US" dirty="0"/>
              <a:t> Gradient </a:t>
            </a:r>
            <a:br>
              <a:rPr lang="en-US" dirty="0"/>
            </a:br>
            <a:r>
              <a:rPr lang="en-US" dirty="0"/>
              <a:t>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H="1" flipV="1">
            <a:off x="3487880" y="3395125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>
            <a:off x="3475160" y="3400345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932049" y="3180460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H="1" flipV="1">
            <a:off x="4706272" y="3148327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 flipV="1">
            <a:off x="4724103" y="2842061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>
            <a:off x="5387536" y="2863954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5990017" y="2752289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>
            <a:off x="6150932" y="2752289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-0.05091 -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91 -0.16736 L 0.06797 -0.114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0.11458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05169 -0.197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9745 C 0.06784 -0.21991 0.08437 -0.24259 0.10091 -0.24028 C 0.11797 -0.23773 0.14219 -0.1838 0.15195 -0.1831 C 0.16159 -0.18218 0.15794 -0.23495 0.16588 -0.25139 C 0.17708 -0.25579 0.19857 -0.24213 0.21992 -0.22569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7F5A-40AE-1640-A39E-0CCBA1DF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440A-3CB0-C94C-B764-9CAAC8AD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>
            <a:normAutofit fontScale="77500" lnSpcReduction="20000"/>
          </a:bodyPr>
          <a:lstStyle/>
          <a:p>
            <a:pPr marL="1428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 SK learn adds regularization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 = 1/lambda the inverse regularization parameter. </a:t>
            </a:r>
          </a:p>
          <a:p>
            <a:pPr marL="14287" indent="0">
              <a:buNone/>
            </a:pP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(C=100.00)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Train the model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‘feat2’]],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[‘label’])</a:t>
            </a:r>
          </a:p>
          <a:p>
            <a:pPr marL="14287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Make Predictions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[‘label’]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[‘P(Y|X)’] =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.predict_proba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test_df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[[‘feat1’, ‘feat2’]])</a:t>
            </a:r>
          </a:p>
          <a:p>
            <a:pPr marL="1428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23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692" y="3025076"/>
            <a:ext cx="6112308" cy="38585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32508" y="1366025"/>
            <a:ext cx="2264490" cy="2146249"/>
            <a:chOff x="-1161122" y="320675"/>
            <a:chExt cx="2264490" cy="214624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-874046" y="1405944"/>
              <a:ext cx="1977414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36" y="1553601"/>
              <a:ext cx="259132" cy="1334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1122" y="1553601"/>
              <a:ext cx="463297" cy="133492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H="1">
              <a:off x="-376972" y="882026"/>
              <a:ext cx="885790" cy="116696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14661" y="530840"/>
              <a:ext cx="1" cy="175020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06538" y="2098274"/>
              <a:ext cx="358853" cy="1848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23" y="742123"/>
              <a:ext cx="416637" cy="120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83" y="320675"/>
              <a:ext cx="259132" cy="13349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0948" y="2333432"/>
              <a:ext cx="463297" cy="1334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801350" cy="1325563"/>
          </a:xfrm>
        </p:spPr>
        <p:txBody>
          <a:bodyPr/>
          <a:lstStyle/>
          <a:p>
            <a:r>
              <a:rPr lang="en-US" b="1" dirty="0"/>
              <a:t>Classification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>
          <a:xfrm>
            <a:off x="941820" y="1394026"/>
            <a:ext cx="3157789" cy="2224640"/>
          </a:xfrm>
          <a:custGeom>
            <a:avLst/>
            <a:gdLst>
              <a:gd name="connsiteX0" fmla="*/ 764836 w 3739274"/>
              <a:gd name="connsiteY0" fmla="*/ 1751736 h 2634292"/>
              <a:gd name="connsiteX1" fmla="*/ 47660 w 3739274"/>
              <a:gd name="connsiteY1" fmla="*/ 353242 h 2634292"/>
              <a:gd name="connsiteX2" fmla="*/ 2055754 w 3739274"/>
              <a:gd name="connsiteY2" fmla="*/ 460818 h 2634292"/>
              <a:gd name="connsiteX3" fmla="*/ 2988083 w 3739274"/>
              <a:gd name="connsiteY3" fmla="*/ 102230 h 2634292"/>
              <a:gd name="connsiteX4" fmla="*/ 3723189 w 3739274"/>
              <a:gd name="connsiteY4" fmla="*/ 2576489 h 2634292"/>
              <a:gd name="connsiteX5" fmla="*/ 2270907 w 3739274"/>
              <a:gd name="connsiteY5" fmla="*/ 1841383 h 2634292"/>
              <a:gd name="connsiteX6" fmla="*/ 764836 w 3739274"/>
              <a:gd name="connsiteY6" fmla="*/ 1751736 h 263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9274" h="2634292">
                <a:moveTo>
                  <a:pt x="764836" y="1751736"/>
                </a:moveTo>
                <a:cubicBezTo>
                  <a:pt x="394295" y="1503713"/>
                  <a:pt x="-167493" y="568395"/>
                  <a:pt x="47660" y="353242"/>
                </a:cubicBezTo>
                <a:cubicBezTo>
                  <a:pt x="262813" y="138089"/>
                  <a:pt x="1565684" y="502653"/>
                  <a:pt x="2055754" y="460818"/>
                </a:cubicBezTo>
                <a:cubicBezTo>
                  <a:pt x="2545824" y="418983"/>
                  <a:pt x="2710177" y="-250382"/>
                  <a:pt x="2988083" y="102230"/>
                </a:cubicBezTo>
                <a:cubicBezTo>
                  <a:pt x="3265989" y="454842"/>
                  <a:pt x="3842718" y="2286630"/>
                  <a:pt x="3723189" y="2576489"/>
                </a:cubicBezTo>
                <a:cubicBezTo>
                  <a:pt x="3603660" y="2866348"/>
                  <a:pt x="2757989" y="1978842"/>
                  <a:pt x="2270907" y="1841383"/>
                </a:cubicBezTo>
                <a:cubicBezTo>
                  <a:pt x="1783825" y="1703924"/>
                  <a:pt x="1135377" y="1999759"/>
                  <a:pt x="764836" y="1751736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Domain</a:t>
            </a:r>
          </a:p>
        </p:txBody>
      </p:sp>
      <p:sp>
        <p:nvSpPr>
          <p:cNvPr id="5" name="Freeform 4"/>
          <p:cNvSpPr/>
          <p:nvPr/>
        </p:nvSpPr>
        <p:spPr>
          <a:xfrm>
            <a:off x="6750733" y="1624617"/>
            <a:ext cx="3416045" cy="88172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92075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6200000">
            <a:off x="7784094" y="4645115"/>
            <a:ext cx="2703502" cy="454709"/>
            <a:chOff x="7586010" y="3120771"/>
            <a:chExt cx="3225424" cy="45470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050305" y="3120771"/>
              <a:ext cx="2707342" cy="0"/>
            </a:xfrm>
            <a:prstGeom prst="straightConnector1">
              <a:avLst/>
            </a:prstGeom>
            <a:ln w="73025">
              <a:solidFill>
                <a:schemeClr val="accent4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334" y="3359580"/>
              <a:ext cx="419100" cy="215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010" y="3359580"/>
              <a:ext cx="749300" cy="215900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8798025" y="4332918"/>
            <a:ext cx="220930" cy="2209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19819" y="1624617"/>
            <a:ext cx="2860156" cy="545179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89" y="1710485"/>
            <a:ext cx="254000" cy="4191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57902" y="2419191"/>
            <a:ext cx="153439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isCat</a:t>
            </a:r>
            <a:r>
              <a:rPr lang="en-US" sz="3200" dirty="0"/>
              <a:t>? </a:t>
            </a:r>
          </a:p>
          <a:p>
            <a:pPr algn="ctr"/>
            <a:r>
              <a:rPr lang="en-US" sz="3200" dirty="0"/>
              <a:t>{0,1}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4" y="5703984"/>
            <a:ext cx="4632495" cy="7279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8420" y="4297698"/>
            <a:ext cx="463270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Can we just use least squares?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263F0AE-A66F-FA48-9CEF-056354A83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497" y="1881855"/>
            <a:ext cx="464639" cy="5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081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4269-8665-7C40-81EB-1E169255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33B7-E626-FE4D-A9A6-A485FE90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Is the gradient of a </a:t>
            </a:r>
            <a:r>
              <a:rPr lang="en-US" b="1" dirty="0"/>
              <a:t>simple random sample </a:t>
            </a:r>
            <a:r>
              <a:rPr lang="en-US" dirty="0"/>
              <a:t>of the data an </a:t>
            </a:r>
            <a:r>
              <a:rPr lang="en-US" b="1" dirty="0"/>
              <a:t>unbiased estimate</a:t>
            </a:r>
            <a:r>
              <a:rPr lang="en-US" dirty="0"/>
              <a:t> of the gradient of the entire dataset? (T/F)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By decreasing the batch size we: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Increase</a:t>
            </a:r>
            <a:r>
              <a:rPr lang="en-US" dirty="0"/>
              <a:t> the </a:t>
            </a:r>
            <a:r>
              <a:rPr lang="en-US" b="1" dirty="0"/>
              <a:t>variance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Decrease</a:t>
            </a:r>
            <a:r>
              <a:rPr lang="en-US" dirty="0"/>
              <a:t> the </a:t>
            </a:r>
            <a:r>
              <a:rPr lang="en-US" b="1" dirty="0"/>
              <a:t>bias</a:t>
            </a:r>
            <a:r>
              <a:rPr lang="en-US" dirty="0"/>
              <a:t> (T/F)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Reduce</a:t>
            </a:r>
            <a:r>
              <a:rPr lang="en-US" dirty="0"/>
              <a:t> the </a:t>
            </a:r>
            <a:r>
              <a:rPr lang="en-US" b="1" dirty="0"/>
              <a:t>computational cost</a:t>
            </a:r>
            <a:r>
              <a:rPr lang="en-US" dirty="0"/>
              <a:t> of each iteration (T/F)</a:t>
            </a:r>
          </a:p>
          <a:p>
            <a:pPr marL="528637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CF4EB-42AB-6F40-AD32-C776298E8BD5}"/>
              </a:ext>
            </a:extLst>
          </p:cNvPr>
          <p:cNvSpPr/>
          <p:nvPr/>
        </p:nvSpPr>
        <p:spPr>
          <a:xfrm>
            <a:off x="6096000" y="691068"/>
            <a:ext cx="5681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http://bit.ly/ds100-sp18-sgd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1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97099" y="2665754"/>
            <a:ext cx="6826936" cy="3657385"/>
            <a:chOff x="2097099" y="2665754"/>
            <a:chExt cx="6826936" cy="3657385"/>
          </a:xfrm>
        </p:grpSpPr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</a:t>
            </a:r>
            <a:r>
              <a:rPr lang="en-US"/>
              <a:t>each class</a:t>
            </a:r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3236677" y="47677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796951" y="3152559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nut 25"/>
          <p:cNvSpPr/>
          <p:nvPr/>
        </p:nvSpPr>
        <p:spPr>
          <a:xfrm>
            <a:off x="3484612" y="517947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2515617" y="492017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430021" y="436061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213404" y="412800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2097099" y="4593220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391052" y="380833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5352666" y="334576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733682" y="297212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5446472" y="2791045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5668614" y="382705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>
            <a:off x="5215738" y="39778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/>
          <p:cNvSpPr/>
          <p:nvPr/>
        </p:nvSpPr>
        <p:spPr>
          <a:xfrm>
            <a:off x="3598266" y="3962204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iangle 37"/>
          <p:cNvSpPr/>
          <p:nvPr/>
        </p:nvSpPr>
        <p:spPr>
          <a:xfrm>
            <a:off x="7952262" y="6102128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7071114" y="481455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>
            <a:off x="6042848" y="518377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814143" y="475255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>
            <a:off x="6627465" y="5322045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7895230" y="5455943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7133161" y="5676954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7193107" y="4424301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907778" y="2727977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7483308" y="293033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7735738" y="3226040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6761513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49"/>
          <p:cNvSpPr/>
          <p:nvPr/>
        </p:nvSpPr>
        <p:spPr>
          <a:xfrm>
            <a:off x="4488422" y="5250338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137502" y="4456219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4160355" y="3280026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2988979" y="3182657"/>
            <a:ext cx="232610" cy="232610"/>
          </a:xfrm>
          <a:prstGeom prst="donut">
            <a:avLst>
              <a:gd name="adj" fmla="val 149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ross 60"/>
          <p:cNvSpPr/>
          <p:nvPr/>
        </p:nvSpPr>
        <p:spPr>
          <a:xfrm>
            <a:off x="8539026" y="3347486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>
            <a:off x="7992411" y="3947633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8667362" y="2665754"/>
            <a:ext cx="256673" cy="256673"/>
          </a:xfrm>
          <a:prstGeom prst="plus">
            <a:avLst>
              <a:gd name="adj" fmla="val 41667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8410839" y="4973566"/>
            <a:ext cx="256373" cy="2210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370112" y="2470244"/>
            <a:ext cx="1426838" cy="3650499"/>
          </a:xfrm>
          <a:prstGeom prst="line">
            <a:avLst/>
          </a:prstGeom>
          <a:ln w="444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31943" y="3628393"/>
            <a:ext cx="8134555" cy="138766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98266" y="2482421"/>
            <a:ext cx="6640066" cy="361970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7039" y="2309446"/>
            <a:ext cx="8489607" cy="4149969"/>
            <a:chOff x="1897039" y="2309446"/>
            <a:chExt cx="8489607" cy="4149969"/>
          </a:xfrm>
        </p:grpSpPr>
        <p:sp>
          <p:nvSpPr>
            <p:cNvPr id="16" name="Freeform 15"/>
            <p:cNvSpPr/>
            <p:nvPr/>
          </p:nvSpPr>
          <p:spPr>
            <a:xfrm>
              <a:off x="4999892" y="4091354"/>
              <a:ext cx="1735016" cy="1025769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000" y="2327031"/>
              <a:ext cx="8475785" cy="2690446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000" y="2309446"/>
              <a:ext cx="4021015" cy="4149969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60077" y="2397369"/>
              <a:ext cx="7426569" cy="4056185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99045" y="2333767"/>
              <a:ext cx="1630272" cy="4121624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7039" y="3571262"/>
              <a:ext cx="8469459" cy="1444793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2960077" y="2397369"/>
              <a:ext cx="7406421" cy="405618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897039" y="2320119"/>
              <a:ext cx="8469459" cy="413527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3236677" y="47677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5796951" y="315255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3484612" y="517947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2515617" y="492017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3430021" y="436061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2213404" y="412800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097099" y="4593220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6391052" y="380833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5352666" y="334576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6733682" y="297212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5446472" y="2791045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5668614" y="382705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5215738" y="39778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3598266" y="396220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7952262" y="6102128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7071114" y="481455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6042848" y="518377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814143" y="475255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6627465" y="5322045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7895230" y="5455943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7133161" y="5676954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7193107" y="4424301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4907778" y="2727977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7483308" y="293033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7735738" y="322604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6761513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4488422" y="5250338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4137502" y="445621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4160355" y="3280026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988979" y="3182657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8539026" y="3347486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7992411" y="3947633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8667362" y="2665754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410839" y="4973566"/>
              <a:ext cx="256373" cy="22101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8401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1530398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2296273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2695132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5330873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057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 bldLvl="2"/>
      <p:bldP spid="5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720452"/>
            <a:ext cx="10801350" cy="1325563"/>
          </a:xfrm>
        </p:spPr>
        <p:txBody>
          <a:bodyPr/>
          <a:lstStyle/>
          <a:p>
            <a:r>
              <a:rPr lang="en-US" dirty="0"/>
              <a:t>Multiclass (more than 2)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16" y="-3510729"/>
            <a:ext cx="10515600" cy="765875"/>
          </a:xfrm>
        </p:spPr>
        <p:txBody>
          <a:bodyPr>
            <a:normAutofit/>
          </a:bodyPr>
          <a:lstStyle/>
          <a:p>
            <a:r>
              <a:rPr lang="en-US" b="1" dirty="0"/>
              <a:t>One-vs-rest</a:t>
            </a:r>
            <a:r>
              <a:rPr lang="en-US" dirty="0"/>
              <a:t> train separate binary classifiers for each class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83965" y="-2744854"/>
            <a:ext cx="5351228" cy="2615837"/>
            <a:chOff x="5883965" y="2296273"/>
            <a:chExt cx="5351228" cy="2615837"/>
          </a:xfrm>
        </p:grpSpPr>
        <p:sp>
          <p:nvSpPr>
            <p:cNvPr id="16" name="Freeform 15"/>
            <p:cNvSpPr/>
            <p:nvPr/>
          </p:nvSpPr>
          <p:spPr>
            <a:xfrm>
              <a:off x="7839776" y="3419458"/>
              <a:ext cx="1093628" cy="646570"/>
            </a:xfrm>
            <a:custGeom>
              <a:avLst/>
              <a:gdLst>
                <a:gd name="connsiteX0" fmla="*/ 0 w 1735016"/>
                <a:gd name="connsiteY0" fmla="*/ 0 h 1025769"/>
                <a:gd name="connsiteX1" fmla="*/ 1735016 w 1735016"/>
                <a:gd name="connsiteY1" fmla="*/ 304800 h 1025769"/>
                <a:gd name="connsiteX2" fmla="*/ 404446 w 1735016"/>
                <a:gd name="connsiteY2" fmla="*/ 1025769 h 1025769"/>
                <a:gd name="connsiteX3" fmla="*/ 0 w 1735016"/>
                <a:gd name="connsiteY3" fmla="*/ 0 h 10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016" h="1025769">
                  <a:moveTo>
                    <a:pt x="0" y="0"/>
                  </a:moveTo>
                  <a:lnTo>
                    <a:pt x="1735016" y="304800"/>
                  </a:lnTo>
                  <a:lnTo>
                    <a:pt x="404446" y="1025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88983" y="2307357"/>
              <a:ext cx="5342515" cy="1695860"/>
            </a:xfrm>
            <a:custGeom>
              <a:avLst/>
              <a:gdLst>
                <a:gd name="connsiteX0" fmla="*/ 0 w 8475785"/>
                <a:gd name="connsiteY0" fmla="*/ 1242646 h 2690446"/>
                <a:gd name="connsiteX1" fmla="*/ 8475785 w 8475785"/>
                <a:gd name="connsiteY1" fmla="*/ 2690446 h 2690446"/>
                <a:gd name="connsiteX2" fmla="*/ 8464062 w 8475785"/>
                <a:gd name="connsiteY2" fmla="*/ 0 h 2690446"/>
                <a:gd name="connsiteX3" fmla="*/ 0 w 8475785"/>
                <a:gd name="connsiteY3" fmla="*/ 0 h 2690446"/>
                <a:gd name="connsiteX4" fmla="*/ 0 w 8475785"/>
                <a:gd name="connsiteY4" fmla="*/ 1242646 h 26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5785" h="2690446">
                  <a:moveTo>
                    <a:pt x="0" y="1242646"/>
                  </a:moveTo>
                  <a:lnTo>
                    <a:pt x="8475785" y="2690446"/>
                  </a:lnTo>
                  <a:cubicBezTo>
                    <a:pt x="8471877" y="1793631"/>
                    <a:pt x="8467970" y="896815"/>
                    <a:pt x="8464062" y="0"/>
                  </a:cubicBezTo>
                  <a:lnTo>
                    <a:pt x="0" y="0"/>
                  </a:lnTo>
                  <a:lnTo>
                    <a:pt x="0" y="1242646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8983" y="2296273"/>
              <a:ext cx="2534554" cy="2615837"/>
            </a:xfrm>
            <a:custGeom>
              <a:avLst/>
              <a:gdLst>
                <a:gd name="connsiteX0" fmla="*/ 2391508 w 4021015"/>
                <a:gd name="connsiteY0" fmla="*/ 0 h 4149969"/>
                <a:gd name="connsiteX1" fmla="*/ 4021015 w 4021015"/>
                <a:gd name="connsiteY1" fmla="*/ 4149969 h 4149969"/>
                <a:gd name="connsiteX2" fmla="*/ 0 w 4021015"/>
                <a:gd name="connsiteY2" fmla="*/ 4144108 h 4149969"/>
                <a:gd name="connsiteX3" fmla="*/ 0 w 4021015"/>
                <a:gd name="connsiteY3" fmla="*/ 11723 h 4149969"/>
                <a:gd name="connsiteX4" fmla="*/ 2391508 w 4021015"/>
                <a:gd name="connsiteY4" fmla="*/ 0 h 414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015" h="4149969">
                  <a:moveTo>
                    <a:pt x="2391508" y="0"/>
                  </a:moveTo>
                  <a:lnTo>
                    <a:pt x="4021015" y="4149969"/>
                  </a:lnTo>
                  <a:lnTo>
                    <a:pt x="0" y="4144108"/>
                  </a:lnTo>
                  <a:lnTo>
                    <a:pt x="0" y="11723"/>
                  </a:lnTo>
                  <a:lnTo>
                    <a:pt x="2391508" y="0"/>
                  </a:lnTo>
                  <a:close/>
                </a:path>
              </a:pathLst>
            </a:custGeom>
            <a:solidFill>
              <a:schemeClr val="accent4">
                <a:alpha val="42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54027" y="2351694"/>
              <a:ext cx="4681166" cy="2556723"/>
            </a:xfrm>
            <a:custGeom>
              <a:avLst/>
              <a:gdLst>
                <a:gd name="connsiteX0" fmla="*/ 0 w 7426569"/>
                <a:gd name="connsiteY0" fmla="*/ 4056185 h 4056185"/>
                <a:gd name="connsiteX1" fmla="*/ 7426569 w 7426569"/>
                <a:gd name="connsiteY1" fmla="*/ 0 h 4056185"/>
                <a:gd name="connsiteX2" fmla="*/ 7408985 w 7426569"/>
                <a:gd name="connsiteY2" fmla="*/ 4050323 h 4056185"/>
                <a:gd name="connsiteX3" fmla="*/ 0 w 7426569"/>
                <a:gd name="connsiteY3" fmla="*/ 4056185 h 405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6569" h="4056185">
                  <a:moveTo>
                    <a:pt x="0" y="4056185"/>
                  </a:moveTo>
                  <a:lnTo>
                    <a:pt x="7426569" y="0"/>
                  </a:lnTo>
                  <a:cubicBezTo>
                    <a:pt x="7420708" y="1350108"/>
                    <a:pt x="7414846" y="2700215"/>
                    <a:pt x="7408985" y="4050323"/>
                  </a:cubicBezTo>
                  <a:lnTo>
                    <a:pt x="0" y="4056185"/>
                  </a:lnTo>
                  <a:close/>
                </a:path>
              </a:pathLst>
            </a:custGeom>
            <a:solidFill>
              <a:schemeClr val="accent6">
                <a:alpha val="28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398014" y="2311603"/>
              <a:ext cx="1027604" cy="2597970"/>
            </a:xfrm>
            <a:prstGeom prst="line">
              <a:avLst/>
            </a:prstGeom>
            <a:ln w="444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883965" y="3091630"/>
              <a:ext cx="5338528" cy="910692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1" idx="0"/>
            </p:cNvCxnSpPr>
            <p:nvPr/>
          </p:nvCxnSpPr>
          <p:spPr>
            <a:xfrm flipV="1">
              <a:off x="6554027" y="2351694"/>
              <a:ext cx="4668466" cy="2556723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5883965" y="2303000"/>
              <a:ext cx="5338528" cy="260657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nut 22"/>
            <p:cNvSpPr/>
            <p:nvPr/>
          </p:nvSpPr>
          <p:spPr>
            <a:xfrm>
              <a:off x="6728375" y="3845820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ross 23"/>
            <p:cNvSpPr/>
            <p:nvPr/>
          </p:nvSpPr>
          <p:spPr>
            <a:xfrm>
              <a:off x="8342185" y="2827710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nut 25"/>
            <p:cNvSpPr/>
            <p:nvPr/>
          </p:nvSpPr>
          <p:spPr>
            <a:xfrm>
              <a:off x="6884655" y="410533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6273871" y="3941883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6850245" y="358917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Donut 28"/>
            <p:cNvSpPr/>
            <p:nvPr/>
          </p:nvSpPr>
          <p:spPr>
            <a:xfrm>
              <a:off x="6083378" y="344255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6010068" y="3735797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ross 30"/>
            <p:cNvSpPr/>
            <p:nvPr/>
          </p:nvSpPr>
          <p:spPr>
            <a:xfrm>
              <a:off x="8716662" y="32410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/>
            <p:cNvSpPr/>
            <p:nvPr/>
          </p:nvSpPr>
          <p:spPr>
            <a:xfrm>
              <a:off x="8062140" y="294949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/>
            <p:cNvSpPr/>
            <p:nvPr/>
          </p:nvSpPr>
          <p:spPr>
            <a:xfrm>
              <a:off x="8932631" y="27139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8121268" y="2599838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/>
            <p:cNvSpPr/>
            <p:nvPr/>
          </p:nvSpPr>
          <p:spPr>
            <a:xfrm>
              <a:off x="8261290" y="3252862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7975830" y="3347915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6956294" y="3338051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>
              <a:off x="9700735" y="4686902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9145324" y="3875311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8497180" y="410804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8353021" y="3836230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8865680" y="41951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9664787" y="427959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9184434" y="4418904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/>
            <p:cNvSpPr/>
            <p:nvPr/>
          </p:nvSpPr>
          <p:spPr>
            <a:xfrm>
              <a:off x="9222219" y="3629323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7781715" y="2560085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ross 46"/>
            <p:cNvSpPr/>
            <p:nvPr/>
          </p:nvSpPr>
          <p:spPr>
            <a:xfrm>
              <a:off x="9405141" y="2687633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/>
            <p:cNvSpPr/>
            <p:nvPr/>
          </p:nvSpPr>
          <p:spPr>
            <a:xfrm>
              <a:off x="9564254" y="287402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/>
            <p:cNvSpPr/>
            <p:nvPr/>
          </p:nvSpPr>
          <p:spPr>
            <a:xfrm>
              <a:off x="8950174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nut 49"/>
            <p:cNvSpPr/>
            <p:nvPr/>
          </p:nvSpPr>
          <p:spPr>
            <a:xfrm>
              <a:off x="7517383" y="414999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7296189" y="364944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7310594" y="2908056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6572244" y="2846682"/>
              <a:ext cx="146621" cy="146621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ross 60"/>
            <p:cNvSpPr/>
            <p:nvPr/>
          </p:nvSpPr>
          <p:spPr>
            <a:xfrm>
              <a:off x="10070588" y="2950577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>
              <a:off x="9726042" y="3328866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>
              <a:off x="10151482" y="2520864"/>
              <a:ext cx="161788" cy="161788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9989789" y="3975539"/>
              <a:ext cx="161599" cy="13930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864237" y="-2345995"/>
            <a:ext cx="4686627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Class with highest confidence wins</a:t>
            </a: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  <a:p>
            <a:pPr marL="914400" lvl="1" indent="-457200" defTabSz="914377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Need to address class imbalance issue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12716" y="289746"/>
            <a:ext cx="10515600" cy="76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Soft-Max</a:t>
            </a:r>
            <a:r>
              <a:rPr lang="en-US" dirty="0"/>
              <a:t> multiclass classification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38200" y="2848211"/>
            <a:ext cx="10515600" cy="363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Separate                   for each class</a:t>
            </a:r>
          </a:p>
          <a:p>
            <a:pPr lvl="1"/>
            <a:r>
              <a:rPr lang="en-US" dirty="0"/>
              <a:t>Trained using gradient descent methods</a:t>
            </a:r>
          </a:p>
          <a:p>
            <a:pPr lvl="1"/>
            <a:r>
              <a:rPr lang="en-US" dirty="0"/>
              <a:t>Over parameterized. Why?</a:t>
            </a:r>
          </a:p>
          <a:p>
            <a:pPr lvl="2"/>
            <a:r>
              <a:rPr lang="en-US" dirty="0"/>
              <a:t>k sets of parameters one for each class</a:t>
            </a:r>
          </a:p>
          <a:p>
            <a:pPr lvl="2"/>
            <a:r>
              <a:rPr lang="en-US" dirty="0"/>
              <a:t>Only need K-1 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Often use k parameters + regularization to address “redundancy”. </a:t>
            </a:r>
          </a:p>
          <a:p>
            <a:pPr lvl="2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1154745"/>
            <a:ext cx="7124700" cy="13081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2848211"/>
            <a:ext cx="12827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599" y="4921461"/>
            <a:ext cx="4831833" cy="9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58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/>
              <a:t>Bonus Material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Adam Coates: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http://ai.stanford.edu/~acoates/coates_dltutorial_2013.pptx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/>
              <a:t>Fei-Fei</a:t>
            </a:r>
            <a:r>
              <a:rPr lang="en-US" b="1" dirty="0"/>
              <a:t> Li and Andrej </a:t>
            </a:r>
            <a:r>
              <a:rPr lang="en-US" b="1" dirty="0" err="1"/>
              <a:t>Karpathy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http://cs231n.stanford.edu/syllabus.html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5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29A9D-D059-AF43-877B-22A5C0DF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New Model</a:t>
            </a:r>
            <a:br>
              <a:rPr lang="en-US" dirty="0"/>
            </a:br>
            <a:r>
              <a:rPr lang="en-US" dirty="0"/>
              <a:t>for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D75B9-0EAE-F940-997D-CD8EE4B5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/>
              <a:t>Logistic Regression as a “Neuron”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23</a:t>
            </a:r>
            <a:r>
              <a:rPr lang="en-US" sz="2400"/>
              <a:t>x</a:t>
            </a:r>
            <a:r>
              <a:rPr lang="en-US" sz="2400" baseline="-2500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52</a:t>
            </a:r>
            <a:r>
              <a:rPr lang="en-US" sz="2400"/>
              <a:t>x</a:t>
            </a:r>
            <a:r>
              <a:rPr lang="en-US" sz="2400" baseline="-2500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</a:t>
            </a:r>
            <a:r>
              <a:rPr lang="en-US" sz="2400" baseline="-25000"/>
              <a:t>123</a:t>
            </a:r>
            <a:r>
              <a:rPr lang="en-US" sz="2400"/>
              <a:t>x</a:t>
            </a:r>
            <a:r>
              <a:rPr lang="en-US" sz="2400" baseline="-2500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1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Regression: Strengths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1251568"/>
            <a:ext cx="11586210" cy="4652964"/>
          </a:xfrm>
        </p:spPr>
        <p:txBody>
          <a:bodyPr>
            <a:normAutofit/>
          </a:bodyPr>
          <a:lstStyle/>
          <a:p>
            <a:r>
              <a:rPr lang="en-US" sz="2400" dirty="0"/>
              <a:t>Widely used machine learning technique</a:t>
            </a:r>
          </a:p>
          <a:p>
            <a:pPr lvl="1"/>
            <a:r>
              <a:rPr lang="en-US" sz="2000" dirty="0"/>
              <a:t>convex </a:t>
            </a:r>
            <a:r>
              <a:rPr lang="en-US" sz="2000" dirty="0">
                <a:sym typeface="Wingdings"/>
              </a:rPr>
              <a:t> efficient to learn</a:t>
            </a:r>
          </a:p>
          <a:p>
            <a:pPr lvl="1"/>
            <a:r>
              <a:rPr lang="en-US" sz="2000" dirty="0">
                <a:sym typeface="Wingdings"/>
              </a:rPr>
              <a:t>easy to interpret model weights</a:t>
            </a:r>
          </a:p>
          <a:p>
            <a:pPr lvl="1"/>
            <a:r>
              <a:rPr lang="en-US" sz="2000" dirty="0">
                <a:sym typeface="Wingdings"/>
              </a:rPr>
              <a:t>works well given good features</a:t>
            </a:r>
          </a:p>
          <a:p>
            <a:r>
              <a:rPr lang="en-US" sz="2400" dirty="0">
                <a:sym typeface="Wingdings"/>
              </a:rPr>
              <a:t>Limitations:</a:t>
            </a:r>
          </a:p>
          <a:p>
            <a:pPr lvl="1"/>
            <a:r>
              <a:rPr lang="en-US" sz="2000" dirty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 =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 = 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/>
              <a:t>Rather than use raw </a:t>
            </a:r>
            <a:r>
              <a:rPr lang="en-US" b="1" dirty="0"/>
              <a:t>pixels build/train feature functions</a:t>
            </a:r>
            <a:r>
              <a:rPr lang="en-US" dirty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=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5"/>
                  </a:solidFill>
                </a:rPr>
                <a:t>Paws</a:t>
              </a:r>
              <a:r>
                <a:rPr lang="en-US" sz="3200" dirty="0"/>
                <a:t>, </a:t>
              </a:r>
              <a:r>
                <a:rPr lang="en-US" sz="3200" dirty="0">
                  <a:solidFill>
                    <a:schemeClr val="accent2"/>
                  </a:solidFill>
                </a:rPr>
                <a:t>Furry</a:t>
              </a:r>
              <a:r>
                <a:rPr lang="en-US" sz="320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/>
              <a:t>Composition Linear Models and </a:t>
            </a:r>
            <a:br>
              <a:rPr lang="en-US" dirty="0"/>
            </a:br>
            <a:r>
              <a:rPr lang="en-US" dirty="0"/>
              <a:t>Nonlinearities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𝜎</a:t>
            </a:r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W</a:t>
              </a:r>
              <a:r>
                <a:rPr lang="en-US" sz="4000" baseline="300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=</a:t>
                </a:r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𝜎</a:t>
              </a: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3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/>
              <a:t>Composing “</a:t>
            </a:r>
            <a:r>
              <a:rPr lang="en-US" dirty="0" err="1"/>
              <a:t>perceptrons</a:t>
            </a:r>
            <a:r>
              <a:rPr lang="en-US" dirty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W</a:t>
                </a:r>
                <a:r>
                  <a:rPr lang="en-US" sz="2400" i="1" baseline="30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87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/>
              <a:t>Deep Learning </a:t>
            </a:r>
            <a:r>
              <a:rPr lang="en-US">
                <a:sym typeface="Wingdings"/>
              </a:rPr>
              <a:t></a:t>
            </a:r>
            <a:r>
              <a:rPr lang="en-US"/>
              <a:t>Many </a:t>
            </a:r>
            <a:r>
              <a:rPr lang="en-US" dirty="0"/>
              <a:t>hidden layers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Networks: Exploiting Spatial Sparsity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5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sz="3600" dirty="0" err="1">
                <a:solidFill>
                  <a:srgbClr val="0000FF"/>
                </a:solidFill>
              </a:rPr>
              <a:t>Krizhevsky</a:t>
            </a:r>
            <a:r>
              <a:rPr lang="en-US" sz="3600" dirty="0">
                <a:solidFill>
                  <a:srgbClr val="0000FF"/>
                </a:solidFill>
              </a:rPr>
              <a:t> et al., NIPS 2012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/>
              <a:t>Introduced in 2012, significantly outperformed state-of-the-art (top 5 error of 16% compared to runner-up with 26% error)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819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639550" cy="1325563"/>
          </a:xfrm>
        </p:spPr>
        <p:txBody>
          <a:bodyPr/>
          <a:lstStyle/>
          <a:p>
            <a:r>
              <a:rPr lang="en-US" dirty="0"/>
              <a:t>Improvement on ImageNet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007D13-A57B-B740-BCF3-56B09E145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693135"/>
              </p:ext>
            </p:extLst>
          </p:nvPr>
        </p:nvGraphicFramePr>
        <p:xfrm>
          <a:off x="1805228" y="12536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66C0B0-3E62-004C-B19A-D210800E7B7E}"/>
              </a:ext>
            </a:extLst>
          </p:cNvPr>
          <p:cNvSpPr txBox="1"/>
          <p:nvPr/>
        </p:nvSpPr>
        <p:spPr>
          <a:xfrm>
            <a:off x="9434533" y="5479084"/>
            <a:ext cx="9973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Super </a:t>
            </a:r>
            <a:br>
              <a:rPr lang="en-US" dirty="0"/>
            </a:br>
            <a:r>
              <a:rPr lang="en-US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79923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21290"/>
          </a:xfrm>
        </p:spPr>
        <p:txBody>
          <a:bodyPr/>
          <a:lstStyle/>
          <a:p>
            <a:r>
              <a:rPr lang="en-US" dirty="0"/>
              <a:t>Model the probability of a particular label:</a:t>
            </a:r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53" y="2687847"/>
            <a:ext cx="2451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41" y="2426028"/>
            <a:ext cx="41783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8" y="2662447"/>
            <a:ext cx="2565400" cy="546100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E4A1BBE2-508C-2444-A5A1-694B7C78D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1290" y="4081696"/>
            <a:ext cx="5031670" cy="2707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E13C3F-2864-B944-8F8C-71D5E7B85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13" y="4662704"/>
            <a:ext cx="3747301" cy="1019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0A9DFE3-08C3-644A-9A1A-21C400BE07C9}"/>
              </a:ext>
            </a:extLst>
          </p:cNvPr>
          <p:cNvGrpSpPr/>
          <p:nvPr/>
        </p:nvGrpSpPr>
        <p:grpSpPr>
          <a:xfrm>
            <a:off x="5064025" y="3146877"/>
            <a:ext cx="2111475" cy="702723"/>
            <a:chOff x="5058831" y="2536286"/>
            <a:chExt cx="2111475" cy="7027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CEAA6C-AAEF-3F42-88FD-B60EA4F75C5F}"/>
                </a:ext>
              </a:extLst>
            </p:cNvPr>
            <p:cNvSpPr txBox="1"/>
            <p:nvPr/>
          </p:nvSpPr>
          <p:spPr>
            <a:xfrm>
              <a:off x="5058831" y="2777344"/>
              <a:ext cx="211147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Linear Model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6461469-A63D-9A4B-9DEC-41F631B04B1C}"/>
                </a:ext>
              </a:extLst>
            </p:cNvPr>
            <p:cNvSpPr/>
            <p:nvPr/>
          </p:nvSpPr>
          <p:spPr>
            <a:xfrm rot="5400000">
              <a:off x="5924179" y="2046092"/>
              <a:ext cx="333252" cy="1313639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29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Networks:</a:t>
            </a:r>
            <a:br>
              <a:rPr lang="en-US" b="1" dirty="0"/>
            </a:br>
            <a:r>
              <a:rPr lang="en-US" dirty="0"/>
              <a:t>Modeling 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>
            <a:normAutofit/>
          </a:bodyPr>
          <a:lstStyle/>
          <a:p>
            <a:r>
              <a:rPr lang="en-US" dirty="0"/>
              <a:t>input + previous output </a:t>
            </a:r>
            <a:r>
              <a:rPr lang="en-US" dirty="0">
                <a:sym typeface="Wingdings" pitchFamily="2" charset="2"/>
              </a:rPr>
              <a:t> new output</a:t>
            </a:r>
            <a:endParaRPr lang="en-US" dirty="0"/>
          </a:p>
          <a:p>
            <a:r>
              <a:rPr lang="en-US" dirty="0"/>
              <a:t>State of the art in modeling sequential data</a:t>
            </a:r>
          </a:p>
          <a:p>
            <a:pPr lvl="1"/>
            <a:r>
              <a:rPr lang="en-US" dirty="0"/>
              <a:t>speech recognition and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84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in Machine Translation &amp;</a:t>
            </a:r>
            <a:br>
              <a:rPr lang="en-US" dirty="0"/>
            </a:br>
            <a:r>
              <a:rPr lang="en-US" dirty="0"/>
              <a:t>Automatic Speech Recognition</a:t>
            </a:r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80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89D9-3EAB-224F-83CC-A4C99B4F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Text to Speech (TTS)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F5B4-3D01-5747-9442-81A1650E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26" y="1907290"/>
            <a:ext cx="7710962" cy="39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28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in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Lab Deep Learning Overview:</a:t>
            </a:r>
          </a:p>
          <a:p>
            <a:pPr lvl="1"/>
            <a:r>
              <a:rPr lang="en-US" dirty="0">
                <a:hlinkClick r:id="rId2"/>
              </a:rPr>
              <a:t>https://ucbrise.github.io/cs294-rise-fa16/deep_learning.html</a:t>
            </a:r>
            <a:endParaRPr lang="en-US" dirty="0"/>
          </a:p>
          <a:p>
            <a:r>
              <a:rPr lang="en-US" dirty="0">
                <a:hlinkClick r:id="rId3"/>
              </a:rPr>
              <a:t>TensorFlow Python Tutorial</a:t>
            </a:r>
            <a:endParaRPr lang="en-US" dirty="0"/>
          </a:p>
          <a:p>
            <a:r>
              <a:rPr lang="en-US" dirty="0"/>
              <a:t>Stanford CS231 Labs</a:t>
            </a:r>
          </a:p>
          <a:p>
            <a:pPr lvl="1"/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http://cs231n.github.io/optimization-2/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2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8B51-D9AF-BF49-A367-544389B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Logistic Model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1DD3AF3-053B-5044-933F-01EC9D65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695575"/>
          </a:xfrm>
        </p:spPr>
        <p:txBody>
          <a:bodyPr/>
          <a:lstStyle/>
          <a:p>
            <a:r>
              <a:rPr lang="en-US" dirty="0"/>
              <a:t>Model the “log odds” as a linear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AD0F-D4C5-994A-AB43-BAB7EE74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84" y="2210954"/>
            <a:ext cx="4038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5557-9CF4-7C4D-88C8-B7D0F8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6" y="2807854"/>
            <a:ext cx="292100" cy="101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BE7803C-2F52-174F-9C69-92406FE6B162}"/>
              </a:ext>
            </a:extLst>
          </p:cNvPr>
          <p:cNvGrpSpPr/>
          <p:nvPr/>
        </p:nvGrpSpPr>
        <p:grpSpPr>
          <a:xfrm>
            <a:off x="5782584" y="3524578"/>
            <a:ext cx="4030290" cy="570034"/>
            <a:chOff x="7182390" y="5320551"/>
            <a:chExt cx="3459236" cy="570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ACAF4-D8C0-6142-BEBF-BBDD517384EE}"/>
                </a:ext>
              </a:extLst>
            </p:cNvPr>
            <p:cNvSpPr txBox="1"/>
            <p:nvPr/>
          </p:nvSpPr>
          <p:spPr>
            <a:xfrm>
              <a:off x="8326875" y="5490475"/>
              <a:ext cx="1317990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Log odds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DD0CE39-63F8-5747-8082-6B9D6D7928DD}"/>
                </a:ext>
              </a:extLst>
            </p:cNvPr>
            <p:cNvSpPr/>
            <p:nvPr/>
          </p:nvSpPr>
          <p:spPr>
            <a:xfrm rot="16200000">
              <a:off x="8780671" y="3722270"/>
              <a:ext cx="262673" cy="3459236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C0D987-786A-A64F-850B-3211317C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68" y="2611004"/>
            <a:ext cx="1435100" cy="4953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0C8BF1-B96D-B74C-840E-377CEAE6F9CC}"/>
              </a:ext>
            </a:extLst>
          </p:cNvPr>
          <p:cNvGrpSpPr/>
          <p:nvPr/>
        </p:nvGrpSpPr>
        <p:grpSpPr>
          <a:xfrm>
            <a:off x="3262970" y="3138239"/>
            <a:ext cx="1321398" cy="956373"/>
            <a:chOff x="3714914" y="3750813"/>
            <a:chExt cx="1321398" cy="9563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ABE826-5262-B84B-B3C8-A53DB379F574}"/>
                </a:ext>
              </a:extLst>
            </p:cNvPr>
            <p:cNvSpPr txBox="1"/>
            <p:nvPr/>
          </p:nvSpPr>
          <p:spPr>
            <a:xfrm>
              <a:off x="3888940" y="3999300"/>
              <a:ext cx="973343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</a:rPr>
                <a:t>Linear</a:t>
              </a:r>
              <a:br>
                <a:rPr lang="en-US" sz="2000" b="1" dirty="0">
                  <a:solidFill>
                    <a:srgbClr val="7030A0"/>
                  </a:solidFill>
                </a:rPr>
              </a:br>
              <a:r>
                <a:rPr lang="en-US" sz="2000" b="1" dirty="0">
                  <a:solidFill>
                    <a:srgbClr val="7030A0"/>
                  </a:solidFill>
                </a:rPr>
                <a:t>Model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771ADC82-9B83-0840-8309-FAC5339927D5}"/>
                </a:ext>
              </a:extLst>
            </p:cNvPr>
            <p:cNvSpPr/>
            <p:nvPr/>
          </p:nvSpPr>
          <p:spPr>
            <a:xfrm rot="16200000">
              <a:off x="4201319" y="3264408"/>
              <a:ext cx="348587" cy="1321398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A729243-D82F-694B-A7BE-9DB0175A4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5" y="5974585"/>
            <a:ext cx="8331200" cy="43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993970-4040-CC4A-8A79-88DD74289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924" y="4317565"/>
            <a:ext cx="914400" cy="20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512B04-3651-F64A-A6BE-CCB4C7E4D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612" y="4995151"/>
            <a:ext cx="901700" cy="20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973EB7-19CC-574B-8D06-2B2B82FF3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291" y="5814268"/>
            <a:ext cx="1054100" cy="20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4242E4-755C-6044-A6CA-B85AC50B2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8150" y="6558790"/>
            <a:ext cx="1511300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75C63-C5F2-6E43-8DD9-9285E6C30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5281" y="4476872"/>
            <a:ext cx="2730500" cy="419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8D984E-5566-544D-A879-305074D2B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746" y="4463188"/>
            <a:ext cx="5105400" cy="431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374ED7-C43D-1649-B795-F827F48235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5281" y="5203971"/>
            <a:ext cx="2730500" cy="41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5AEBA6-D086-CF44-A0C1-7A3CA37E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5592" y="5148532"/>
            <a:ext cx="5105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54977</TotalTime>
  <Words>2478</Words>
  <Application>Microsoft Macintosh PowerPoint</Application>
  <PresentationFormat>Widescreen</PresentationFormat>
  <Paragraphs>712</Paragraphs>
  <Slides>83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7" baseType="lpstr">
      <vt:lpstr>Arial</vt:lpstr>
      <vt:lpstr>Calibri</vt:lpstr>
      <vt:lpstr>Century Gothic</vt:lpstr>
      <vt:lpstr>Consolas</vt:lpstr>
      <vt:lpstr>Courier New</vt:lpstr>
      <vt:lpstr>Helvetica Neue</vt:lpstr>
      <vt:lpstr>Helvetica Neue Condensed Black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Classification &amp; Logistic Regression &amp; maybe deep learning</vt:lpstr>
      <vt:lpstr>PowerPoint Presentation</vt:lpstr>
      <vt:lpstr>Previously…</vt:lpstr>
      <vt:lpstr>Classification</vt:lpstr>
      <vt:lpstr>Taxonomy of Machine Learning</vt:lpstr>
      <vt:lpstr>Classification</vt:lpstr>
      <vt:lpstr>Defining a New Model for Classification</vt:lpstr>
      <vt:lpstr>Logistic Regression</vt:lpstr>
      <vt:lpstr>Motivation for the Logistic Model</vt:lpstr>
      <vt:lpstr>Motivation for the Logistic Model</vt:lpstr>
      <vt:lpstr>Motivation for the Logistic Model</vt:lpstr>
      <vt:lpstr>Motivation for the Logistic Model</vt:lpstr>
      <vt:lpstr>The Logistic Regression Model</vt:lpstr>
      <vt:lpstr>Defining the Loss</vt:lpstr>
      <vt:lpstr>Could we use the Squared Loss</vt:lpstr>
      <vt:lpstr>Could we use the Squared Loss</vt:lpstr>
      <vt:lpstr>Defining the  Cross Entropy Loss</vt:lpstr>
      <vt:lpstr>Loss Function</vt:lpstr>
      <vt:lpstr>Loss Function</vt:lpstr>
      <vt:lpstr>Kullback–Leibler (KL) Divergence</vt:lpstr>
      <vt:lpstr>Loss Function</vt:lpstr>
      <vt:lpstr>Loss Function</vt:lpstr>
      <vt:lpstr>Loss Function</vt:lpstr>
      <vt:lpstr>Loss Function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Loss for Logistic Regression</vt:lpstr>
      <vt:lpstr>Loss Function</vt:lpstr>
      <vt:lpstr>PowerPoint Presentation</vt:lpstr>
      <vt:lpstr>Loss Function</vt:lpstr>
      <vt:lpstr>The Loss for Logistic Regression</vt:lpstr>
      <vt:lpstr>Convexity Using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Linearly Separable Data</vt:lpstr>
      <vt:lpstr>Adding Regularization to  Logistic Regression</vt:lpstr>
      <vt:lpstr>Minimize the Loss</vt:lpstr>
      <vt:lpstr>Logistic Loss Function</vt:lpstr>
      <vt:lpstr>Logistic Loss Function</vt:lpstr>
      <vt:lpstr>Logistic Loss Function</vt:lpstr>
      <vt:lpstr>Logistic Loss Function</vt:lpstr>
      <vt:lpstr>Logistic Loss Function</vt:lpstr>
      <vt:lpstr>The Gradient Descent Algorithm</vt:lpstr>
      <vt:lpstr>Gradient Descent for Logistic Regression</vt:lpstr>
      <vt:lpstr>Stochastic Gradient Descent</vt:lpstr>
      <vt:lpstr>Stochastic Gradient Descent</vt:lpstr>
      <vt:lpstr>Stochastic Gradient Descent</vt:lpstr>
      <vt:lpstr>PowerPoint Presentation</vt:lpstr>
      <vt:lpstr>Gradient Descent </vt:lpstr>
      <vt:lpstr>Stochastic Gradient  Descent </vt:lpstr>
      <vt:lpstr>Logistic Regression in Scikit Learn</vt:lpstr>
      <vt:lpstr>Python Demo!</vt:lpstr>
      <vt:lpstr>Attendance Quiz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Multiclass (more than 2) Classification</vt:lpstr>
      <vt:lpstr>Python Demo!</vt:lpstr>
      <vt:lpstr>PowerPoint Presentation</vt:lpstr>
      <vt:lpstr>Logistic Regression as a “Neuron”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Convolutional Neural Networks: Exploiting Spatial Sparsity</vt:lpstr>
      <vt:lpstr>Example: AlexNet (Krizhevsky et al., NIPS 2012)</vt:lpstr>
      <vt:lpstr>Improvement on ImageNet Benchmark</vt:lpstr>
      <vt:lpstr>Recurrent Neural Networks: Modeling Sequence Structure</vt:lpstr>
      <vt:lpstr>Improvements in Machine Translation &amp; Automatic Speech Recognition</vt:lpstr>
      <vt:lpstr>State of the art in Text to Speech (TTS)</vt:lpstr>
      <vt:lpstr>Interested in Deep Learning?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1298</cp:revision>
  <cp:lastPrinted>2018-04-03T17:29:56Z</cp:lastPrinted>
  <dcterms:created xsi:type="dcterms:W3CDTF">2016-06-11T00:34:45Z</dcterms:created>
  <dcterms:modified xsi:type="dcterms:W3CDTF">2018-10-24T01:23:35Z</dcterms:modified>
</cp:coreProperties>
</file>